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1"/>
  </p:notesMasterIdLst>
  <p:sldIdLst>
    <p:sldId id="256" r:id="rId2"/>
    <p:sldId id="257" r:id="rId3"/>
    <p:sldId id="258" r:id="rId4"/>
    <p:sldId id="302" r:id="rId5"/>
    <p:sldId id="259" r:id="rId6"/>
    <p:sldId id="260" r:id="rId7"/>
    <p:sldId id="295" r:id="rId8"/>
    <p:sldId id="262" r:id="rId9"/>
    <p:sldId id="298" r:id="rId10"/>
    <p:sldId id="296" r:id="rId11"/>
    <p:sldId id="299" r:id="rId12"/>
    <p:sldId id="264" r:id="rId13"/>
    <p:sldId id="265" r:id="rId14"/>
    <p:sldId id="300" r:id="rId15"/>
    <p:sldId id="271" r:id="rId16"/>
    <p:sldId id="272" r:id="rId17"/>
    <p:sldId id="273" r:id="rId18"/>
    <p:sldId id="274" r:id="rId19"/>
    <p:sldId id="275" r:id="rId20"/>
    <p:sldId id="276" r:id="rId21"/>
    <p:sldId id="278" r:id="rId22"/>
    <p:sldId id="303" r:id="rId23"/>
    <p:sldId id="304"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DM Serif Display" pitchFamily="2" charset="0"/>
      <p:regular r:id="rId42"/>
      <p:italic r:id="rId43"/>
    </p:embeddedFont>
    <p:embeddedFont>
      <p:font typeface="DM Serif Text" pitchFamily="2" charset="0"/>
      <p:regular r:id="rId44"/>
      <p:italic r:id="rId45"/>
    </p:embeddedFont>
    <p:embeddedFont>
      <p:font typeface="Fira Sans" panose="020B0503050000020004" pitchFamily="34" charset="0"/>
      <p:regular r:id="rId46"/>
      <p:bold r:id="rId47"/>
      <p:italic r:id="rId48"/>
      <p:boldItalic r:id="rId49"/>
    </p:embeddedFont>
    <p:embeddedFont>
      <p:font typeface="Fira Sans Medium" panose="020B0603050000020004" pitchFamily="34" charset="0"/>
      <p:regular r:id="rId50"/>
      <p:bold r:id="rId51"/>
      <p:italic r:id="rId52"/>
      <p:boldItalic r:id="rId53"/>
    </p:embeddedFont>
    <p:embeddedFont>
      <p:font typeface="Fira Sans SemiBold" panose="020B0603050000020004" pitchFamily="34" charset="0"/>
      <p:regular r:id="rId54"/>
      <p:bold r:id="rId55"/>
      <p:italic r:id="rId56"/>
      <p:boldItalic r:id="rId57"/>
    </p:embeddedFont>
    <p:embeddedFont>
      <p:font typeface="Karla" pitchFamily="2"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657">
          <p15:clr>
            <a:srgbClr val="9AA0A6"/>
          </p15:clr>
        </p15:guide>
        <p15:guide id="4" pos="4649">
          <p15:clr>
            <a:srgbClr val="9AA0A6"/>
          </p15:clr>
        </p15:guide>
        <p15:guide id="5" pos="3497">
          <p15:clr>
            <a:srgbClr val="9AA0A6"/>
          </p15:clr>
        </p15:guide>
        <p15:guide id="6" pos="2304">
          <p15:clr>
            <a:srgbClr val="9AA0A6"/>
          </p15:clr>
        </p15:guide>
        <p15:guide id="7" pos="2016">
          <p15:clr>
            <a:srgbClr val="9AA0A6"/>
          </p15:clr>
        </p15:guide>
        <p15:guide id="8" pos="1566">
          <p15:clr>
            <a:srgbClr val="9AA0A6"/>
          </p15:clr>
        </p15:guide>
        <p15:guide id="9" orient="horz" pos="2908">
          <p15:clr>
            <a:srgbClr val="9AA0A6"/>
          </p15:clr>
        </p15:guide>
        <p15:guide id="10" pos="5616">
          <p15:clr>
            <a:srgbClr val="9AA0A6"/>
          </p15:clr>
        </p15:guide>
        <p15:guide id="11" pos="1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6" d="100"/>
          <a:sy n="116" d="100"/>
        </p:scale>
        <p:origin x="75" y="324"/>
      </p:cViewPr>
      <p:guideLst>
        <p:guide orient="horz" pos="1620"/>
        <p:guide pos="2880"/>
        <p:guide orient="horz" pos="657"/>
        <p:guide pos="4649"/>
        <p:guide pos="3497"/>
        <p:guide pos="2304"/>
        <p:guide pos="2016"/>
        <p:guide pos="1566"/>
        <p:guide orient="horz" pos="2908"/>
        <p:guide pos="5616"/>
        <p:guide pos="14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5df9ed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125df9ed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Adapted with &lt;3 by Lindsey Berlin</a:t>
            </a:r>
            <a:endParaRPr>
              <a:solidFill>
                <a:schemeClr val="dk1"/>
              </a:solidFill>
            </a:endParaRPr>
          </a:p>
          <a:p>
            <a:pPr marL="0" lvl="0" indent="0" algn="l" rtl="0">
              <a:lnSpc>
                <a:spcPct val="100000"/>
              </a:lnSpc>
              <a:spcBef>
                <a:spcPts val="0"/>
              </a:spcBef>
              <a:spcAft>
                <a:spcPts val="0"/>
              </a:spcAft>
              <a:buSzPts val="1100"/>
              <a:buNone/>
            </a:pP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25df9ed6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125df9ed63_0_1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631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583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25df9ed63_0_1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1125df9ed63_0_19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25df9ed63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25df9ed63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91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25df9ed63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25df9ed63_0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You WILL NOT go through every single lesson and lab in this curriculum in 15 weeks. You should not try. Focus on the first priority lessons/labs, use second and third priority to help practice, and remember that you can download the entire curriculum at the end of the course so you have these references later if you want to look back.</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Quizzes are quick checks for understanding - you can take them repeatedly, and they’re often designed to be repetitive - please take them!</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2064a6b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2064a6b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 that there is a page in canvas in phase one which discusses how to use lesson priorities, including an explanation of the different levels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1ffb7073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1ffb7073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spend just a few minutes giving a high level overview of the tools we use every day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12064a6b3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112064a6b36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Canvas is our learning management system, which is where all of the curriculum content sits. We’ll talk through what working canvas will really look like, in terms of what to focus on, both later in this presentation and throughout the course - for now, let’s just introduce the platform.</a:t>
            </a:r>
            <a:endParaRPr>
              <a:solidFill>
                <a:schemeClr val="dk1"/>
              </a:solidFill>
            </a:endParaRPr>
          </a:p>
          <a:p>
            <a:pPr marL="0" lvl="0" indent="0" algn="l" rtl="0">
              <a:spcBef>
                <a:spcPts val="0"/>
              </a:spcBef>
              <a:spcAft>
                <a:spcPts val="0"/>
              </a:spcAft>
              <a:buNone/>
            </a:pPr>
            <a:r>
              <a:rPr lang="en">
                <a:solidFill>
                  <a:schemeClr val="dk1"/>
                </a:solidFill>
              </a:rPr>
              <a:t>You should have access to Homeroom, which has your cohort calendar, program resources and information, and eventually the surveys we’ll ask you to take at the end of each phase</a:t>
            </a:r>
            <a:endParaRPr>
              <a:solidFill>
                <a:schemeClr val="dk1"/>
              </a:solidFill>
            </a:endParaRPr>
          </a:p>
          <a:p>
            <a:pPr marL="0" lvl="0" indent="0" algn="l" rtl="0">
              <a:spcBef>
                <a:spcPts val="0"/>
              </a:spcBef>
              <a:spcAft>
                <a:spcPts val="0"/>
              </a:spcAft>
              <a:buNone/>
            </a:pPr>
            <a:r>
              <a:rPr lang="en">
                <a:solidFill>
                  <a:schemeClr val="dk1"/>
                </a:solidFill>
              </a:rPr>
              <a:t>You should see Phase 1 in your Canvas accounts. The rest of the phases will get published as we get closer to those dates! </a:t>
            </a:r>
            <a:endParaRPr>
              <a:solidFill>
                <a:schemeClr val="dk1"/>
              </a:solidFill>
            </a:endParaRPr>
          </a:p>
          <a:p>
            <a:pPr marL="0" lvl="0" indent="0" algn="l" rtl="0">
              <a:spcBef>
                <a:spcPts val="0"/>
              </a:spcBef>
              <a:spcAft>
                <a:spcPts val="0"/>
              </a:spcAft>
              <a:buNone/>
            </a:pPr>
            <a:r>
              <a:rPr lang="en">
                <a:solidFill>
                  <a:schemeClr val="dk1"/>
                </a:solidFill>
              </a:rPr>
              <a:t>Quizzes on Canvas do not count as official assessments - they are for your benefit, to check your understanding and progress. You can ask us to review them with you, but otherwise we likely won’t be checking in on those scores.</a:t>
            </a:r>
            <a:endParaRPr>
              <a:solidFill>
                <a:schemeClr val="dk1"/>
              </a:solidFill>
            </a:endParaRPr>
          </a:p>
          <a:p>
            <a:pPr marL="0" lvl="0" indent="0" algn="l" rtl="0">
              <a:spcBef>
                <a:spcPts val="0"/>
              </a:spcBef>
              <a:spcAft>
                <a:spcPts val="0"/>
              </a:spcAft>
              <a:buNone/>
            </a:pPr>
            <a:r>
              <a:rPr lang="en">
                <a:solidFill>
                  <a:schemeClr val="dk1"/>
                </a:solidFill>
              </a:rPr>
              <a:t>You should check Canvas throughout the day - bookmark your courses for easy access! </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2064a6b36_0_1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2064a6b36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One important note! To see your cohort calendar, you must navigate to Homeroom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The Calendar icon in the left-hand navigation bar doesn’t take you to your cohort calendar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For easy access to your cohort calendar (if you are a gmail user), click “add calendar” in the bottom right corner of the embedded calendar and you can add it to your own gmail!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125df9ed6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125df9ed6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2064a6b36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2064a6b36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Two ways to access illumidesk from within canvas: either through the direct link on the left side bar or through assignment links (which will take you to a page where you can open illumidesk in a new window). You will most frequently use it through assignments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2064a6b36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2064a6b36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 you will need to access lecture content and work on projects locally - so don’t sweat using illumidesk if it’s easier for code lessons and labs. Plus, you will have time after graduation to download all course materials - so, even if it’s more organized and easier to capture your own work on labs locally, you’ll never lose access to the materials.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2064a6b36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2064a6b36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 you will need to access lecture content and work on projects locally - so don’t sweat using illumidesk if it’s easier for code lessons and labs. Plus, you will have time after graduation to download all course materials - so, even if it’s more organized and easier to capture your own work on labs locally, you’ll never lose access to the materials.</a:t>
            </a:r>
            <a:endParaRPr/>
          </a:p>
        </p:txBody>
      </p:sp>
    </p:spTree>
    <p:extLst>
      <p:ext uri="{BB962C8B-B14F-4D97-AF65-F5344CB8AC3E}">
        <p14:creationId xmlns:p14="http://schemas.microsoft.com/office/powerpoint/2010/main" val="360656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2064a6b36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2064a6b36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 you will need to access lecture content and work on projects locally - so don’t sweat using illumidesk if it’s easier for code lessons and labs. Plus, you will have time after graduation to download all course materials - so, even if it’s more organized and easier to capture your own work on labs locally, you’ll never lose access to the materials.</a:t>
            </a:r>
            <a:endParaRPr/>
          </a:p>
        </p:txBody>
      </p:sp>
    </p:spTree>
    <p:extLst>
      <p:ext uri="{BB962C8B-B14F-4D97-AF65-F5344CB8AC3E}">
        <p14:creationId xmlns:p14="http://schemas.microsoft.com/office/powerpoint/2010/main" val="3231291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25df9ed63_0_2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25df9ed63_0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four ways we evaluate your readiness as you progress through the program: blog posts, checkpoints, code challenges, and projects.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11ffb7073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11ffb7073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2064a6b3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12064a6b3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12064a6b3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12064a6b36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1ffb7073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1ffb7073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25df9ed63_0_2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1125df9ed63_0_20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1ffb7073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1ffb7073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squad officially attached to this cohort - but not the only Data Science staff you’ll interact with!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1ffb7073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11ffb7073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2064a6b36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112064a6b36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Can mention at the end about the graded assignment protocol, since that’s the next slide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2064a6b3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12064a6b3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applies to both check points and code challenges! But especially code challenges.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2064a6b3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12064a6b36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AKA what happens if I don’t pass the code challenge? A nice segue into discussing the projects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1ffb7073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1ffb7073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2064a6b3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12064a6b36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2064a6b36_0_1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2064a6b36_0_1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25df9ed63_0_88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g1125df9ed63_0_88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marR="0" lvl="0" indent="0" algn="l" rtl="0">
              <a:spcBef>
                <a:spcPts val="0"/>
              </a:spcBef>
              <a:spcAft>
                <a:spcPts val="0"/>
              </a:spcAft>
              <a:buNone/>
            </a:pPr>
            <a:endParaRPr sz="11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e29edf8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0e29edf87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2064a6b36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2064a6b36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2064a6b3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2064a6b3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62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2064a6b3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2064a6b3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3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25df9ed6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125df9ed63_0_1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209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07194" y="178941"/>
            <a:ext cx="7886700" cy="654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200"/>
              <a:buNone/>
              <a:defRPr sz="3000">
                <a:solidFill>
                  <a:srgbClr val="002060"/>
                </a:solidFill>
                <a:latin typeface="Karla"/>
                <a:ea typeface="Karla"/>
                <a:cs typeface="Karla"/>
                <a:sym typeface="Karla"/>
              </a:defRPr>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52" name="Google Shape;52;p13"/>
          <p:cNvSpPr txBox="1">
            <a:spLocks noGrp="1"/>
          </p:cNvSpPr>
          <p:nvPr>
            <p:ph type="body" idx="1"/>
          </p:nvPr>
        </p:nvSpPr>
        <p:spPr>
          <a:xfrm>
            <a:off x="400050" y="10263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sz="1200">
                <a:latin typeface="Karla"/>
                <a:ea typeface="Karla"/>
                <a:cs typeface="Karla"/>
                <a:sym typeface="Karla"/>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p13"/>
          <p:cNvSpPr txBox="1">
            <a:spLocks noGrp="1"/>
          </p:cNvSpPr>
          <p:nvPr>
            <p:ph type="sldNum" idx="12"/>
          </p:nvPr>
        </p:nvSpPr>
        <p:spPr>
          <a:xfrm>
            <a:off x="8688150" y="4767275"/>
            <a:ext cx="360600" cy="273900"/>
          </a:xfrm>
          <a:prstGeom prst="rect">
            <a:avLst/>
          </a:prstGeom>
          <a:noFill/>
          <a:ln>
            <a:noFill/>
          </a:ln>
        </p:spPr>
        <p:txBody>
          <a:bodyPr spcFirstLastPara="1" wrap="square" lIns="68575" tIns="34275" rIns="68575" bIns="34275" anchor="ctr" anchorCtr="0">
            <a:normAutofit/>
          </a:bodyPr>
          <a:lstStyle>
            <a:lvl1pPr marL="0" lvl="0"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1pPr>
            <a:lvl2pPr marL="0" lvl="1"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2pPr>
            <a:lvl3pPr marL="0" lvl="2"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3pPr>
            <a:lvl4pPr marL="0" lvl="3"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4pPr>
            <a:lvl5pPr marL="0" lvl="4"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5pPr>
            <a:lvl6pPr marL="0" lvl="5"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6pPr>
            <a:lvl7pPr marL="0" lvl="6"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7pPr>
            <a:lvl8pPr marL="0" lvl="7"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8pPr>
            <a:lvl9pPr marL="0" lvl="8"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9E1"/>
        </a:solidFill>
        <a:effectLst/>
      </p:bgPr>
    </p:bg>
    <p:spTree>
      <p:nvGrpSpPr>
        <p:cNvPr id="1" name="Shape 59"/>
        <p:cNvGrpSpPr/>
        <p:nvPr/>
      </p:nvGrpSpPr>
      <p:grpSpPr>
        <a:xfrm>
          <a:off x="0" y="0"/>
          <a:ext cx="0" cy="0"/>
          <a:chOff x="0" y="0"/>
          <a:chExt cx="0" cy="0"/>
        </a:xfrm>
      </p:grpSpPr>
      <p:sp>
        <p:nvSpPr>
          <p:cNvPr id="60" name="Google Shape;60;p14"/>
          <p:cNvSpPr/>
          <p:nvPr/>
        </p:nvSpPr>
        <p:spPr>
          <a:xfrm rot="-5400000">
            <a:off x="4052275" y="51750"/>
            <a:ext cx="5091600" cy="5091900"/>
          </a:xfrm>
          <a:prstGeom prst="rtTriangle">
            <a:avLst/>
          </a:prstGeom>
          <a:solidFill>
            <a:srgbClr val="FAD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14"/>
          <p:cNvPicPr preferRelativeResize="0"/>
          <p:nvPr/>
        </p:nvPicPr>
        <p:blipFill rotWithShape="1">
          <a:blip r:embed="rId3">
            <a:alphaModFix/>
          </a:blip>
          <a:srcRect b="-10"/>
          <a:stretch/>
        </p:blipFill>
        <p:spPr>
          <a:xfrm>
            <a:off x="370700" y="4660525"/>
            <a:ext cx="2094225" cy="222000"/>
          </a:xfrm>
          <a:prstGeom prst="rect">
            <a:avLst/>
          </a:prstGeom>
          <a:noFill/>
          <a:ln>
            <a:noFill/>
          </a:ln>
        </p:spPr>
      </p:pic>
      <p:sp>
        <p:nvSpPr>
          <p:cNvPr id="62" name="Google Shape;62;p14"/>
          <p:cNvSpPr txBox="1"/>
          <p:nvPr/>
        </p:nvSpPr>
        <p:spPr>
          <a:xfrm>
            <a:off x="294500" y="979175"/>
            <a:ext cx="7529400" cy="90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a:solidFill>
                  <a:srgbClr val="232830"/>
                </a:solidFill>
                <a:latin typeface="DM Serif Display"/>
                <a:ea typeface="DM Serif Display"/>
                <a:cs typeface="DM Serif Display"/>
                <a:sym typeface="DM Serif Display"/>
              </a:rPr>
              <a:t>Program Introduction</a:t>
            </a:r>
            <a:endParaRPr sz="4800">
              <a:solidFill>
                <a:srgbClr val="DE4B51"/>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4800">
              <a:solidFill>
                <a:srgbClr val="23283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r>
              <a:rPr lang="en" sz="2400">
                <a:solidFill>
                  <a:srgbClr val="232830"/>
                </a:solidFill>
                <a:latin typeface="DM Serif Display"/>
                <a:ea typeface="DM Serif Display"/>
                <a:cs typeface="DM Serif Display"/>
                <a:sym typeface="DM Serif Display"/>
              </a:rPr>
              <a:t>Welcome to Data Science!</a:t>
            </a:r>
            <a:endParaRPr sz="2400" i="0" u="none" strike="noStrike" cap="none">
              <a:solidFill>
                <a:srgbClr val="232830"/>
              </a:solidFill>
              <a:latin typeface="DM Serif Display"/>
              <a:ea typeface="DM Serif Display"/>
              <a:cs typeface="DM Serif Display"/>
              <a:sym typeface="DM Serif Display"/>
            </a:endParaRPr>
          </a:p>
        </p:txBody>
      </p:sp>
      <p:sp>
        <p:nvSpPr>
          <p:cNvPr id="63" name="Google Shape;63;p14"/>
          <p:cNvSpPr txBox="1"/>
          <p:nvPr/>
        </p:nvSpPr>
        <p:spPr>
          <a:xfrm>
            <a:off x="294500" y="93800"/>
            <a:ext cx="2877600" cy="33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900" i="1" dirty="0">
                <a:solidFill>
                  <a:srgbClr val="DE4B51"/>
                </a:solidFill>
                <a:latin typeface="Fira Sans"/>
                <a:ea typeface="Fira Sans"/>
                <a:cs typeface="Fira Sans"/>
                <a:sym typeface="Fira Sans"/>
              </a:rPr>
              <a:t>August 8, 2022</a:t>
            </a:r>
            <a:endParaRPr sz="900" i="1" strike="noStrike" cap="none" dirty="0">
              <a:solidFill>
                <a:srgbClr val="DE4B51"/>
              </a:solidFill>
              <a:latin typeface="Fira Sans"/>
              <a:ea typeface="Fira Sans"/>
              <a:cs typeface="Fira Sans"/>
              <a:sym typeface="Fira Sans"/>
            </a:endParaRPr>
          </a:p>
        </p:txBody>
      </p:sp>
      <p:pic>
        <p:nvPicPr>
          <p:cNvPr id="64" name="Google Shape;64;p14"/>
          <p:cNvPicPr preferRelativeResize="0"/>
          <p:nvPr/>
        </p:nvPicPr>
        <p:blipFill rotWithShape="1">
          <a:blip r:embed="rId4">
            <a:alphaModFix/>
          </a:blip>
          <a:srcRect l="-6149" r="46678" b="22015"/>
          <a:stretch/>
        </p:blipFill>
        <p:spPr>
          <a:xfrm>
            <a:off x="6528950" y="0"/>
            <a:ext cx="2615050" cy="5143500"/>
          </a:xfrm>
          <a:prstGeom prst="rect">
            <a:avLst/>
          </a:prstGeom>
          <a:noFill/>
          <a:ln>
            <a:noFill/>
          </a:ln>
        </p:spPr>
      </p:pic>
      <p:pic>
        <p:nvPicPr>
          <p:cNvPr id="65" name="Google Shape;65;p14"/>
          <p:cNvPicPr preferRelativeResize="0"/>
          <p:nvPr/>
        </p:nvPicPr>
        <p:blipFill rotWithShape="1">
          <a:blip r:embed="rId5">
            <a:alphaModFix/>
          </a:blip>
          <a:srcRect r="43467"/>
          <a:stretch/>
        </p:blipFill>
        <p:spPr>
          <a:xfrm rot="5400000">
            <a:off x="7295274" y="3354229"/>
            <a:ext cx="1311601" cy="2266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p:nvPr/>
        </p:nvSpPr>
        <p:spPr>
          <a:xfrm flipH="1">
            <a:off x="3299125" y="1828"/>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We will check in and check out every day.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b="1" dirty="0">
                <a:solidFill>
                  <a:srgbClr val="FFFFFF"/>
                </a:solidFill>
                <a:latin typeface="Fira Sans"/>
                <a:ea typeface="Fira Sans"/>
                <a:cs typeface="Fira Sans"/>
                <a:sym typeface="Fira Sans"/>
              </a:rPr>
              <a:t>We take attendance! </a:t>
            </a:r>
            <a:r>
              <a:rPr lang="en" sz="1600" dirty="0">
                <a:solidFill>
                  <a:srgbClr val="FFFFFF"/>
                </a:solidFill>
                <a:latin typeface="Fira Sans"/>
                <a:ea typeface="Fira Sans"/>
                <a:cs typeface="Fira Sans"/>
                <a:sym typeface="Fira Sans"/>
              </a:rPr>
              <a:t>(refer to attendance policy)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Stand downs will include:</a:t>
            </a:r>
            <a:endParaRPr sz="1600" dirty="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US" sz="1600" dirty="0">
                <a:solidFill>
                  <a:srgbClr val="FFFFFF"/>
                </a:solidFill>
                <a:latin typeface="Fira Sans"/>
                <a:ea typeface="Fira Sans"/>
                <a:cs typeface="Fira Sans"/>
                <a:sym typeface="Fira Sans"/>
              </a:rPr>
              <a:t>Light concept questions</a:t>
            </a:r>
            <a:endParaRPr sz="1600" dirty="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US" sz="1600" dirty="0">
                <a:solidFill>
                  <a:srgbClr val="FFFFFF"/>
                </a:solidFill>
                <a:latin typeface="Fira Sans"/>
                <a:ea typeface="Fira Sans"/>
                <a:cs typeface="Fira Sans"/>
                <a:sym typeface="Fira Sans"/>
              </a:rPr>
              <a:t>Bite size Python/SQL challenges</a:t>
            </a:r>
          </a:p>
        </p:txBody>
      </p:sp>
      <p:sp>
        <p:nvSpPr>
          <p:cNvPr id="120" name="Google Shape;120;p20"/>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solidFill>
                  <a:srgbClr val="101820"/>
                </a:solidFill>
                <a:latin typeface="DM Serif Display"/>
                <a:ea typeface="DM Serif Display"/>
                <a:cs typeface="DM Serif Display"/>
                <a:sym typeface="DM Serif Display"/>
              </a:rPr>
              <a:t>Stand Downs </a:t>
            </a:r>
            <a:endParaRPr dirty="0">
              <a:solidFill>
                <a:srgbClr val="101820"/>
              </a:solidFill>
              <a:latin typeface="DM Serif Display"/>
              <a:ea typeface="DM Serif Display"/>
              <a:cs typeface="DM Serif Display"/>
              <a:sym typeface="DM Serif Display"/>
            </a:endParaRPr>
          </a:p>
        </p:txBody>
      </p:sp>
      <p:pic>
        <p:nvPicPr>
          <p:cNvPr id="121" name="Google Shape;121;p20"/>
          <p:cNvPicPr preferRelativeResize="0"/>
          <p:nvPr/>
        </p:nvPicPr>
        <p:blipFill rotWithShape="1">
          <a:blip r:embed="rId3">
            <a:alphaModFix/>
          </a:blip>
          <a:srcRect t="19" b="19"/>
          <a:stretch/>
        </p:blipFill>
        <p:spPr>
          <a:xfrm>
            <a:off x="1297849" y="2066625"/>
            <a:ext cx="2301000" cy="2300100"/>
          </a:xfrm>
          <a:prstGeom prst="roundRect">
            <a:avLst>
              <a:gd name="adj" fmla="val 12090"/>
            </a:avLst>
          </a:prstGeom>
          <a:noFill/>
          <a:ln>
            <a:noFill/>
          </a:ln>
        </p:spPr>
      </p:pic>
    </p:spTree>
    <p:extLst>
      <p:ext uri="{BB962C8B-B14F-4D97-AF65-F5344CB8AC3E}">
        <p14:creationId xmlns:p14="http://schemas.microsoft.com/office/powerpoint/2010/main" val="714233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3" name="Picture 2">
            <a:extLst>
              <a:ext uri="{FF2B5EF4-FFF2-40B4-BE49-F238E27FC236}">
                <a16:creationId xmlns:a16="http://schemas.microsoft.com/office/drawing/2014/main" id="{114B9A4E-9FA0-5E80-A466-EAAC3286970E}"/>
              </a:ext>
            </a:extLst>
          </p:cNvPr>
          <p:cNvPicPr>
            <a:picLocks noChangeAspect="1"/>
          </p:cNvPicPr>
          <p:nvPr/>
        </p:nvPicPr>
        <p:blipFill rotWithShape="1">
          <a:blip r:embed="rId3"/>
          <a:srcRect l="19143" t="30669" r="27203" b="19520"/>
          <a:stretch/>
        </p:blipFill>
        <p:spPr>
          <a:xfrm>
            <a:off x="2669122" y="1116227"/>
            <a:ext cx="6263862" cy="3876740"/>
          </a:xfrm>
          <a:prstGeom prst="rect">
            <a:avLst/>
          </a:prstGeom>
        </p:spPr>
      </p:pic>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4">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72649" y="106239"/>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5" y="1987097"/>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“Lectures”</a:t>
            </a:r>
            <a:endParaRPr sz="1700" dirty="0">
              <a:solidFill>
                <a:srgbClr val="101820"/>
              </a:solidFill>
              <a:latin typeface="Fira Sans"/>
              <a:ea typeface="Fira Sans"/>
              <a:cs typeface="Fira Sans"/>
              <a:sym typeface="Fira Sans"/>
            </a:endParaRPr>
          </a:p>
        </p:txBody>
      </p:sp>
      <p:sp>
        <p:nvSpPr>
          <p:cNvPr id="4" name="Rectangle 3">
            <a:extLst>
              <a:ext uri="{FF2B5EF4-FFF2-40B4-BE49-F238E27FC236}">
                <a16:creationId xmlns:a16="http://schemas.microsoft.com/office/drawing/2014/main" id="{B0286DE2-DEBA-4A06-9A34-0FEFC02B7AD0}"/>
              </a:ext>
            </a:extLst>
          </p:cNvPr>
          <p:cNvSpPr/>
          <p:nvPr/>
        </p:nvSpPr>
        <p:spPr>
          <a:xfrm>
            <a:off x="5287969" y="1628211"/>
            <a:ext cx="1307206" cy="357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0046837-39A6-585E-4967-6C97F3D0483C}"/>
              </a:ext>
            </a:extLst>
          </p:cNvPr>
          <p:cNvSpPr/>
          <p:nvPr/>
        </p:nvSpPr>
        <p:spPr>
          <a:xfrm>
            <a:off x="5287969" y="3278299"/>
            <a:ext cx="1307206" cy="357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85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p:nvPr/>
        </p:nvSpPr>
        <p:spPr>
          <a:xfrm rot="4846193">
            <a:off x="1984753" y="1707067"/>
            <a:ext cx="2835413" cy="2835413"/>
          </a:xfrm>
          <a:prstGeom prst="octagon">
            <a:avLst>
              <a:gd name="adj" fmla="val 29289"/>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9" name="Google Shape;139;p22"/>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01820"/>
                </a:solidFill>
                <a:latin typeface="DM Serif Display"/>
                <a:ea typeface="DM Serif Display"/>
                <a:cs typeface="DM Serif Display"/>
                <a:sym typeface="DM Serif Display"/>
              </a:rPr>
              <a:t>Lectures</a:t>
            </a:r>
            <a:endParaRPr>
              <a:solidFill>
                <a:srgbClr val="101820"/>
              </a:solidFill>
              <a:latin typeface="DM Serif Display"/>
              <a:ea typeface="DM Serif Display"/>
              <a:cs typeface="DM Serif Display"/>
              <a:sym typeface="DM Serif Display"/>
            </a:endParaRPr>
          </a:p>
        </p:txBody>
      </p:sp>
      <p:sp>
        <p:nvSpPr>
          <p:cNvPr id="140" name="Google Shape;140;p22"/>
          <p:cNvSpPr txBox="1"/>
          <p:nvPr/>
        </p:nvSpPr>
        <p:spPr>
          <a:xfrm>
            <a:off x="3992225" y="692575"/>
            <a:ext cx="4756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Plan to:</a:t>
            </a:r>
            <a:endParaRPr sz="1600" dirty="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1000"/>
              </a:spcAft>
              <a:buClr>
                <a:srgbClr val="FFFFFF"/>
              </a:buClr>
              <a:buSzPts val="1600"/>
              <a:buFont typeface="Fira Sans"/>
              <a:buChar char="●"/>
            </a:pPr>
            <a:r>
              <a:rPr lang="en" sz="1600" dirty="0">
                <a:solidFill>
                  <a:srgbClr val="FFFFFF"/>
                </a:solidFill>
                <a:latin typeface="Fira Sans"/>
                <a:ea typeface="Fira Sans"/>
                <a:cs typeface="Fira Sans"/>
                <a:sym typeface="Fira Sans"/>
              </a:rPr>
              <a:t>Ask questions. Participate.</a:t>
            </a:r>
          </a:p>
          <a:p>
            <a:pPr marL="457200" lvl="0" indent="-330200" algn="l" rtl="0">
              <a:lnSpc>
                <a:spcPct val="110000"/>
              </a:lnSpc>
              <a:spcBef>
                <a:spcPts val="1000"/>
              </a:spcBef>
              <a:spcAft>
                <a:spcPts val="1000"/>
              </a:spcAft>
              <a:buClr>
                <a:srgbClr val="FFFFFF"/>
              </a:buClr>
              <a:buSzPts val="1600"/>
              <a:buFont typeface="Fira Sans"/>
              <a:buChar char="●"/>
            </a:pPr>
            <a:r>
              <a:rPr lang="en" sz="1600" dirty="0">
                <a:solidFill>
                  <a:srgbClr val="FFFFFF"/>
                </a:solidFill>
                <a:latin typeface="Fira Sans"/>
                <a:ea typeface="Fira Sans"/>
                <a:cs typeface="Fira Sans"/>
                <a:sym typeface="Fira Sans"/>
              </a:rPr>
              <a:t>Take notes.</a:t>
            </a:r>
          </a:p>
          <a:p>
            <a:pPr marL="457200" lvl="0" indent="-330200" algn="l" rtl="0">
              <a:lnSpc>
                <a:spcPct val="110000"/>
              </a:lnSpc>
              <a:spcBef>
                <a:spcPts val="1000"/>
              </a:spcBef>
              <a:spcAft>
                <a:spcPts val="1000"/>
              </a:spcAft>
              <a:buClr>
                <a:srgbClr val="FFFFFF"/>
              </a:buClr>
              <a:buSzPts val="1600"/>
              <a:buFont typeface="Fira Sans"/>
              <a:buChar char="●"/>
            </a:pPr>
            <a:r>
              <a:rPr lang="en" sz="1600" dirty="0">
                <a:solidFill>
                  <a:srgbClr val="FFFFFF"/>
                </a:solidFill>
                <a:latin typeface="Fira Sans"/>
                <a:ea typeface="Fira Sans"/>
                <a:cs typeface="Fira Sans"/>
                <a:sym typeface="Fira Sans"/>
              </a:rPr>
              <a:t>Code along when appropriate.</a:t>
            </a:r>
            <a:endParaRPr sz="1600" dirty="0">
              <a:solidFill>
                <a:srgbClr val="FFFFFF"/>
              </a:solidFill>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4"/>
        <p:cNvGrpSpPr/>
        <p:nvPr/>
      </p:nvGrpSpPr>
      <p:grpSpPr>
        <a:xfrm>
          <a:off x="0" y="0"/>
          <a:ext cx="0" cy="0"/>
          <a:chOff x="0" y="0"/>
          <a:chExt cx="0" cy="0"/>
        </a:xfrm>
      </p:grpSpPr>
      <p:pic>
        <p:nvPicPr>
          <p:cNvPr id="145" name="Google Shape;145;p23"/>
          <p:cNvPicPr preferRelativeResize="0"/>
          <p:nvPr/>
        </p:nvPicPr>
        <p:blipFill rotWithShape="1">
          <a:blip r:embed="rId3">
            <a:alphaModFix/>
          </a:blip>
          <a:srcRect t="17765" b="-10101"/>
          <a:stretch/>
        </p:blipFill>
        <p:spPr>
          <a:xfrm>
            <a:off x="0" y="-27514"/>
            <a:ext cx="5195651" cy="2285250"/>
          </a:xfrm>
          <a:prstGeom prst="rect">
            <a:avLst/>
          </a:prstGeom>
          <a:noFill/>
          <a:ln>
            <a:noFill/>
          </a:ln>
        </p:spPr>
      </p:pic>
      <p:sp>
        <p:nvSpPr>
          <p:cNvPr id="146" name="Google Shape;146;p23"/>
          <p:cNvSpPr/>
          <p:nvPr/>
        </p:nvSpPr>
        <p:spPr>
          <a:xfrm>
            <a:off x="308750" y="2285250"/>
            <a:ext cx="3203400" cy="20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1700" dirty="0">
                <a:solidFill>
                  <a:srgbClr val="101820"/>
                </a:solidFill>
                <a:latin typeface="Fira Sans"/>
                <a:ea typeface="Fira Sans"/>
                <a:cs typeface="Fira Sans"/>
                <a:sym typeface="Fira Sans"/>
              </a:rPr>
              <a:t>AKA where to find lecture content!</a:t>
            </a:r>
            <a:endParaRPr sz="1700" dirty="0">
              <a:solidFill>
                <a:srgbClr val="101820"/>
              </a:solidFill>
              <a:latin typeface="Fira Sans"/>
              <a:ea typeface="Fira Sans"/>
              <a:cs typeface="Fira Sans"/>
              <a:sym typeface="Fira Sans"/>
            </a:endParaRPr>
          </a:p>
          <a:p>
            <a:pPr marL="0" lvl="0" indent="0" algn="l" rtl="0">
              <a:spcBef>
                <a:spcPts val="0"/>
              </a:spcBef>
              <a:spcAft>
                <a:spcPts val="0"/>
              </a:spcAft>
              <a:buClr>
                <a:schemeClr val="dk1"/>
              </a:buClr>
              <a:buSzPts val="2800"/>
              <a:buFont typeface="Arial"/>
              <a:buNone/>
            </a:pPr>
            <a:endParaRPr sz="1700" dirty="0">
              <a:solidFill>
                <a:srgbClr val="101820"/>
              </a:solidFill>
              <a:latin typeface="Fira Sans"/>
              <a:ea typeface="Fira Sans"/>
              <a:cs typeface="Fira Sans"/>
              <a:sym typeface="Fira Sans"/>
            </a:endParaRPr>
          </a:p>
          <a:p>
            <a:pPr marL="0" lvl="0" indent="0" algn="l" rtl="0">
              <a:spcBef>
                <a:spcPts val="0"/>
              </a:spcBef>
              <a:spcAft>
                <a:spcPts val="0"/>
              </a:spcAft>
              <a:buClr>
                <a:schemeClr val="dk1"/>
              </a:buClr>
              <a:buSzPts val="2800"/>
              <a:buFont typeface="Arial"/>
              <a:buNone/>
            </a:pPr>
            <a:r>
              <a:rPr lang="en" sz="1700" dirty="0">
                <a:solidFill>
                  <a:srgbClr val="101820"/>
                </a:solidFill>
                <a:latin typeface="Fira Sans"/>
                <a:ea typeface="Fira Sans"/>
                <a:cs typeface="Fira Sans"/>
                <a:sym typeface="Fira Sans"/>
              </a:rPr>
              <a:t>We will go over how to access materials from this repository in Week 1.</a:t>
            </a:r>
            <a:endParaRPr sz="1700" dirty="0">
              <a:solidFill>
                <a:srgbClr val="101820"/>
              </a:solidFill>
              <a:latin typeface="Fira Sans"/>
              <a:ea typeface="Fira Sans"/>
              <a:cs typeface="Fira Sans"/>
              <a:sym typeface="Fira Sans"/>
            </a:endParaRPr>
          </a:p>
        </p:txBody>
      </p:sp>
      <p:sp>
        <p:nvSpPr>
          <p:cNvPr id="147" name="Google Shape;147;p23"/>
          <p:cNvSpPr txBox="1">
            <a:spLocks noGrp="1"/>
          </p:cNvSpPr>
          <p:nvPr>
            <p:ph type="title"/>
          </p:nvPr>
        </p:nvSpPr>
        <p:spPr>
          <a:xfrm>
            <a:off x="284418" y="542411"/>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solidFill>
                  <a:srgbClr val="101820"/>
                </a:solidFill>
                <a:latin typeface="DM Serif Display"/>
                <a:ea typeface="DM Serif Display"/>
                <a:cs typeface="DM Serif Display"/>
                <a:sym typeface="DM Serif Display"/>
              </a:rPr>
              <a:t>Cohort Git Repository</a:t>
            </a:r>
            <a:endParaRPr dirty="0">
              <a:solidFill>
                <a:srgbClr val="101820"/>
              </a:solidFill>
              <a:latin typeface="DM Serif Display"/>
              <a:ea typeface="DM Serif Display"/>
              <a:cs typeface="DM Serif Display"/>
              <a:sym typeface="DM Serif Display"/>
            </a:endParaRPr>
          </a:p>
        </p:txBody>
      </p:sp>
      <p:pic>
        <p:nvPicPr>
          <p:cNvPr id="4" name="Picture 3">
            <a:extLst>
              <a:ext uri="{FF2B5EF4-FFF2-40B4-BE49-F238E27FC236}">
                <a16:creationId xmlns:a16="http://schemas.microsoft.com/office/drawing/2014/main" id="{E063DDC3-4F2F-4C7B-8592-8F43CFB9EEDA}"/>
              </a:ext>
            </a:extLst>
          </p:cNvPr>
          <p:cNvPicPr>
            <a:picLocks noChangeAspect="1"/>
          </p:cNvPicPr>
          <p:nvPr/>
        </p:nvPicPr>
        <p:blipFill rotWithShape="1">
          <a:blip r:embed="rId4"/>
          <a:srcRect t="14094" r="5262" b="7667"/>
          <a:stretch/>
        </p:blipFill>
        <p:spPr>
          <a:xfrm>
            <a:off x="3569814" y="1886464"/>
            <a:ext cx="5438940" cy="29944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5" name="Picture 4">
            <a:extLst>
              <a:ext uri="{FF2B5EF4-FFF2-40B4-BE49-F238E27FC236}">
                <a16:creationId xmlns:a16="http://schemas.microsoft.com/office/drawing/2014/main" id="{A4FA26E1-60FD-B114-B048-81E14869B1E4}"/>
              </a:ext>
            </a:extLst>
          </p:cNvPr>
          <p:cNvPicPr>
            <a:picLocks noChangeAspect="1"/>
          </p:cNvPicPr>
          <p:nvPr/>
        </p:nvPicPr>
        <p:blipFill rotWithShape="1">
          <a:blip r:embed="rId3"/>
          <a:srcRect l="19143" t="30669" r="27203" b="19520"/>
          <a:stretch/>
        </p:blipFill>
        <p:spPr>
          <a:xfrm>
            <a:off x="2685597" y="1116227"/>
            <a:ext cx="6263862" cy="3876740"/>
          </a:xfrm>
          <a:prstGeom prst="rect">
            <a:avLst/>
          </a:prstGeom>
        </p:spPr>
      </p:pic>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4">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157;p24">
            <a:extLst>
              <a:ext uri="{FF2B5EF4-FFF2-40B4-BE49-F238E27FC236}">
                <a16:creationId xmlns:a16="http://schemas.microsoft.com/office/drawing/2014/main" id="{851BC7EB-F605-4B45-847C-5D5727DF2B35}"/>
              </a:ext>
            </a:extLst>
          </p:cNvPr>
          <p:cNvSpPr/>
          <p:nvPr/>
        </p:nvSpPr>
        <p:spPr>
          <a:xfrm>
            <a:off x="271275" y="1954900"/>
            <a:ext cx="1305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101820"/>
                </a:solidFill>
                <a:latin typeface="Fira Sans"/>
                <a:ea typeface="Fira Sans"/>
                <a:cs typeface="Fira Sans"/>
                <a:sym typeface="Fira Sans"/>
              </a:rPr>
              <a:t>Canvas Time</a:t>
            </a:r>
            <a:endParaRPr dirty="0">
              <a:solidFill>
                <a:srgbClr val="101820"/>
              </a:solidFill>
              <a:latin typeface="Fira Sans"/>
              <a:ea typeface="Fira Sans"/>
              <a:cs typeface="Fira Sans"/>
              <a:sym typeface="Fira Sans"/>
            </a:endParaRPr>
          </a:p>
        </p:txBody>
      </p:sp>
      <p:sp>
        <p:nvSpPr>
          <p:cNvPr id="4" name="Rectangle 3">
            <a:extLst>
              <a:ext uri="{FF2B5EF4-FFF2-40B4-BE49-F238E27FC236}">
                <a16:creationId xmlns:a16="http://schemas.microsoft.com/office/drawing/2014/main" id="{A105A5F0-55C1-EA4A-5AA3-104B9A7C60E3}"/>
              </a:ext>
            </a:extLst>
          </p:cNvPr>
          <p:cNvSpPr/>
          <p:nvPr/>
        </p:nvSpPr>
        <p:spPr>
          <a:xfrm>
            <a:off x="5362891" y="1979372"/>
            <a:ext cx="1307206" cy="483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13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p:nvPr/>
        </p:nvSpPr>
        <p:spPr>
          <a:xfrm>
            <a:off x="3287375" y="9"/>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200" name="Google Shape;200;p29"/>
          <p:cNvPicPr preferRelativeResize="0"/>
          <p:nvPr/>
        </p:nvPicPr>
        <p:blipFill>
          <a:blip r:embed="rId3">
            <a:alphaModFix/>
          </a:blip>
          <a:stretch>
            <a:fillRect/>
          </a:stretch>
        </p:blipFill>
        <p:spPr>
          <a:xfrm rot="1239160">
            <a:off x="1935874" y="3144425"/>
            <a:ext cx="1883401" cy="1883401"/>
          </a:xfrm>
          <a:prstGeom prst="rect">
            <a:avLst/>
          </a:prstGeom>
          <a:noFill/>
          <a:ln>
            <a:noFill/>
          </a:ln>
        </p:spPr>
      </p:pic>
      <p:sp>
        <p:nvSpPr>
          <p:cNvPr id="201" name="Google Shape;201;p29"/>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01820"/>
                </a:solidFill>
                <a:latin typeface="DM Serif Display"/>
                <a:ea typeface="DM Serif Display"/>
                <a:cs typeface="DM Serif Display"/>
                <a:sym typeface="DM Serif Display"/>
              </a:rPr>
              <a:t>Canvas Time</a:t>
            </a:r>
            <a:endParaRPr>
              <a:solidFill>
                <a:srgbClr val="101820"/>
              </a:solidFill>
              <a:latin typeface="DM Serif Display"/>
              <a:ea typeface="DM Serif Display"/>
              <a:cs typeface="DM Serif Display"/>
              <a:sym typeface="DM Serif Display"/>
            </a:endParaRPr>
          </a:p>
        </p:txBody>
      </p:sp>
      <p:sp>
        <p:nvSpPr>
          <p:cNvPr id="202" name="Google Shape;202;p29"/>
          <p:cNvSpPr txBox="1"/>
          <p:nvPr/>
        </p:nvSpPr>
        <p:spPr>
          <a:xfrm>
            <a:off x="3992225" y="692575"/>
            <a:ext cx="4756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600" dirty="0">
                <a:solidFill>
                  <a:srgbClr val="FFFFFF"/>
                </a:solidFill>
                <a:latin typeface="Fira Sans"/>
                <a:ea typeface="Fira Sans"/>
                <a:cs typeface="Fira Sans"/>
                <a:sym typeface="Fira Sans"/>
              </a:rPr>
              <a:t>Also known as </a:t>
            </a:r>
            <a:r>
              <a:rPr lang="en" sz="1600" b="1" dirty="0">
                <a:solidFill>
                  <a:srgbClr val="FFFFFF"/>
                </a:solidFill>
                <a:latin typeface="Fira Sans"/>
                <a:ea typeface="Fira Sans"/>
                <a:cs typeface="Fira Sans"/>
                <a:sym typeface="Fira Sans"/>
              </a:rPr>
              <a:t>Personal Working Time.</a:t>
            </a:r>
          </a:p>
          <a:p>
            <a:pPr marL="0" lvl="0" indent="0" algn="l" rtl="0">
              <a:lnSpc>
                <a:spcPct val="110000"/>
              </a:lnSpc>
              <a:spcBef>
                <a:spcPts val="0"/>
              </a:spcBef>
              <a:spcAft>
                <a:spcPts val="0"/>
              </a:spcAft>
              <a:buNone/>
            </a:pPr>
            <a:r>
              <a:rPr lang="en" sz="1600" b="1" dirty="0">
                <a:solidFill>
                  <a:srgbClr val="FFFFFF"/>
                </a:solidFill>
                <a:latin typeface="Fira Sans"/>
                <a:ea typeface="Fira Sans"/>
                <a:cs typeface="Fira Sans"/>
                <a:sym typeface="Fira Sans"/>
              </a:rPr>
              <a:t>-</a:t>
            </a:r>
            <a:r>
              <a:rPr lang="en" sz="1600" dirty="0">
                <a:solidFill>
                  <a:srgbClr val="FFFFFF"/>
                </a:solidFill>
                <a:latin typeface="Fira Sans"/>
                <a:ea typeface="Fira Sans"/>
                <a:cs typeface="Fira Sans"/>
                <a:sym typeface="Fira Sans"/>
              </a:rPr>
              <a:t> Canvas is where the curriculum/individual lessons are located</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 Priority Lessons: </a:t>
            </a:r>
            <a:r>
              <a:rPr lang="en" sz="1600" b="1" dirty="0">
                <a:solidFill>
                  <a:srgbClr val="FFFFFF"/>
                </a:solidFill>
                <a:latin typeface="Fira Sans"/>
                <a:ea typeface="Fira Sans"/>
                <a:cs typeface="Fira Sans"/>
                <a:sym typeface="Fira Sans"/>
              </a:rPr>
              <a:t>do not</a:t>
            </a:r>
            <a:r>
              <a:rPr lang="en" sz="1600" dirty="0">
                <a:solidFill>
                  <a:srgbClr val="FFFFFF"/>
                </a:solidFill>
                <a:latin typeface="Fira Sans"/>
                <a:ea typeface="Fira Sans"/>
                <a:cs typeface="Fira Sans"/>
                <a:sym typeface="Fira Sans"/>
              </a:rPr>
              <a:t> try to do every single lesson. LOT OF CONTENT!!!</a:t>
            </a: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 Quizzes on Canvas: checks for understanding. </a:t>
            </a:r>
            <a:r>
              <a:rPr lang="en" sz="1600" b="1" dirty="0">
                <a:solidFill>
                  <a:srgbClr val="FFFFFF"/>
                </a:solidFill>
                <a:latin typeface="Fira Sans"/>
                <a:ea typeface="Fira Sans"/>
                <a:cs typeface="Fira Sans"/>
                <a:sym typeface="Fira Sans"/>
              </a:rPr>
              <a:t>NOT</a:t>
            </a:r>
            <a:r>
              <a:rPr lang="en" sz="1600" dirty="0">
                <a:solidFill>
                  <a:srgbClr val="FFFFFF"/>
                </a:solidFill>
                <a:latin typeface="Fira Sans"/>
                <a:ea typeface="Fira Sans"/>
                <a:cs typeface="Fira Sans"/>
                <a:sym typeface="Fira Sans"/>
              </a:rPr>
              <a:t> official assessments, but reference for yourself. </a:t>
            </a: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 </a:t>
            </a:r>
            <a:r>
              <a:rPr lang="en" sz="1600" b="1" dirty="0">
                <a:solidFill>
                  <a:srgbClr val="FFFFFF"/>
                </a:solidFill>
                <a:latin typeface="Fira Sans"/>
                <a:ea typeface="Fira Sans"/>
                <a:cs typeface="Fira Sans"/>
                <a:sym typeface="Fira Sans"/>
              </a:rPr>
              <a:t>Please feel free to work together on Labs and while going through Canvas Lessons</a:t>
            </a:r>
          </a:p>
          <a:p>
            <a:pPr marL="0" lvl="0" indent="0" algn="l" rtl="0">
              <a:lnSpc>
                <a:spcPct val="110000"/>
              </a:lnSpc>
              <a:spcBef>
                <a:spcPts val="1000"/>
              </a:spcBef>
              <a:spcAft>
                <a:spcPts val="0"/>
              </a:spcAft>
              <a:buNone/>
            </a:pPr>
            <a:endParaRPr lang="en"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endParaRPr sz="1600" dirty="0">
              <a:solidFill>
                <a:srgbClr val="FFFFFF"/>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rotWithShape="1">
          <a:blip r:embed="rId3">
            <a:alphaModFix amt="60000"/>
          </a:blip>
          <a:srcRect t="28191" b="-14272"/>
          <a:stretch/>
        </p:blipFill>
        <p:spPr>
          <a:xfrm>
            <a:off x="0" y="0"/>
            <a:ext cx="4752425" cy="1954900"/>
          </a:xfrm>
          <a:prstGeom prst="rect">
            <a:avLst/>
          </a:prstGeom>
          <a:noFill/>
          <a:ln>
            <a:noFill/>
          </a:ln>
        </p:spPr>
      </p:pic>
      <p:sp>
        <p:nvSpPr>
          <p:cNvPr id="208" name="Google Shape;208;p30"/>
          <p:cNvSpPr txBox="1">
            <a:spLocks noGrp="1"/>
          </p:cNvSpPr>
          <p:nvPr>
            <p:ph type="title"/>
          </p:nvPr>
        </p:nvSpPr>
        <p:spPr>
          <a:xfrm>
            <a:off x="280845" y="436650"/>
            <a:ext cx="371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FFFFFF"/>
                </a:solidFill>
                <a:latin typeface="DM Serif Display"/>
                <a:ea typeface="DM Serif Display"/>
                <a:cs typeface="DM Serif Display"/>
                <a:sym typeface="DM Serif Display"/>
              </a:rPr>
              <a:t>Lesson Priorities</a:t>
            </a:r>
            <a:endParaRPr>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a:solidFill>
                <a:srgbClr val="FFFFFF"/>
              </a:solidFill>
              <a:latin typeface="DM Serif Display"/>
              <a:ea typeface="DM Serif Display"/>
              <a:cs typeface="DM Serif Display"/>
              <a:sym typeface="DM Serif Display"/>
            </a:endParaRPr>
          </a:p>
        </p:txBody>
      </p:sp>
      <p:pic>
        <p:nvPicPr>
          <p:cNvPr id="209" name="Google Shape;209;p30"/>
          <p:cNvPicPr preferRelativeResize="0"/>
          <p:nvPr/>
        </p:nvPicPr>
        <p:blipFill>
          <a:blip r:embed="rId4">
            <a:alphaModFix/>
          </a:blip>
          <a:stretch>
            <a:fillRect/>
          </a:stretch>
        </p:blipFill>
        <p:spPr>
          <a:xfrm>
            <a:off x="123075" y="2198075"/>
            <a:ext cx="4662024" cy="2778375"/>
          </a:xfrm>
          <a:prstGeom prst="rect">
            <a:avLst/>
          </a:prstGeom>
          <a:noFill/>
          <a:ln>
            <a:noFill/>
          </a:ln>
        </p:spPr>
      </p:pic>
      <p:pic>
        <p:nvPicPr>
          <p:cNvPr id="210" name="Google Shape;210;p30"/>
          <p:cNvPicPr preferRelativeResize="0"/>
          <p:nvPr/>
        </p:nvPicPr>
        <p:blipFill>
          <a:blip r:embed="rId5">
            <a:alphaModFix/>
          </a:blip>
          <a:stretch>
            <a:fillRect/>
          </a:stretch>
        </p:blipFill>
        <p:spPr>
          <a:xfrm>
            <a:off x="3560875" y="1030050"/>
            <a:ext cx="5467351" cy="3083400"/>
          </a:xfrm>
          <a:prstGeom prst="rect">
            <a:avLst/>
          </a:prstGeom>
          <a:noFill/>
          <a:ln w="19050" cap="flat" cmpd="sng">
            <a:solidFill>
              <a:srgbClr val="1B2630"/>
            </a:solidFill>
            <a:prstDash val="solid"/>
            <a:round/>
            <a:headEnd type="none" w="sm" len="sm"/>
            <a:tailEnd type="none" w="sm" len="sm"/>
          </a:ln>
        </p:spPr>
      </p:pic>
      <p:sp>
        <p:nvSpPr>
          <p:cNvPr id="211" name="Google Shape;211;p30"/>
          <p:cNvSpPr/>
          <p:nvPr/>
        </p:nvSpPr>
        <p:spPr>
          <a:xfrm>
            <a:off x="1736475" y="2630375"/>
            <a:ext cx="1494600" cy="249000"/>
          </a:xfrm>
          <a:prstGeom prst="roundRect">
            <a:avLst>
              <a:gd name="adj" fmla="val 16667"/>
            </a:avLst>
          </a:prstGeom>
          <a:noFill/>
          <a:ln w="38100"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rot="-3642600">
            <a:off x="3000682" y="1861418"/>
            <a:ext cx="801463" cy="306103"/>
          </a:xfrm>
          <a:prstGeom prst="rightArrow">
            <a:avLst>
              <a:gd name="adj1" fmla="val 50000"/>
              <a:gd name="adj2" fmla="val 50000"/>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8316050" y="2064725"/>
            <a:ext cx="712200" cy="1488900"/>
          </a:xfrm>
          <a:prstGeom prst="roundRect">
            <a:avLst>
              <a:gd name="adj" fmla="val 16667"/>
            </a:avLst>
          </a:prstGeom>
          <a:noFill/>
          <a:ln w="38100"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5103925" y="1954900"/>
            <a:ext cx="2420700" cy="243300"/>
          </a:xfrm>
          <a:prstGeom prst="roundRect">
            <a:avLst>
              <a:gd name="adj" fmla="val 16667"/>
            </a:avLst>
          </a:prstGeom>
          <a:noFill/>
          <a:ln w="38100"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5103925" y="3631300"/>
            <a:ext cx="2420700" cy="243300"/>
          </a:xfrm>
          <a:prstGeom prst="roundRect">
            <a:avLst>
              <a:gd name="adj" fmla="val 16667"/>
            </a:avLst>
          </a:prstGeom>
          <a:noFill/>
          <a:ln w="38100"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l="15375" r="7707"/>
          <a:stretch/>
        </p:blipFill>
        <p:spPr>
          <a:xfrm>
            <a:off x="3208000" y="0"/>
            <a:ext cx="5935800" cy="5143500"/>
          </a:xfrm>
          <a:prstGeom prst="roundRect">
            <a:avLst>
              <a:gd name="adj" fmla="val 0"/>
            </a:avLst>
          </a:prstGeom>
          <a:noFill/>
          <a:ln>
            <a:noFill/>
          </a:ln>
        </p:spPr>
      </p:pic>
      <p:sp>
        <p:nvSpPr>
          <p:cNvPr id="221" name="Google Shape;221;p31"/>
          <p:cNvSpPr txBox="1">
            <a:spLocks noGrp="1"/>
          </p:cNvSpPr>
          <p:nvPr>
            <p:ph type="ctrTitle"/>
          </p:nvPr>
        </p:nvSpPr>
        <p:spPr>
          <a:xfrm>
            <a:off x="280850" y="1125300"/>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300">
                <a:solidFill>
                  <a:srgbClr val="101820"/>
                </a:solidFill>
                <a:latin typeface="DM Serif Display"/>
                <a:ea typeface="DM Serif Display"/>
                <a:cs typeface="DM Serif Display"/>
                <a:sym typeface="DM Serif Display"/>
              </a:rPr>
              <a:t>Program Tools</a:t>
            </a: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a:solidFill>
                <a:srgbClr val="101820"/>
              </a:solidFill>
              <a:latin typeface="DM Serif Display"/>
              <a:ea typeface="DM Serif Display"/>
              <a:cs typeface="DM Serif Display"/>
              <a:sym typeface="DM Serif Display"/>
            </a:endParaRPr>
          </a:p>
        </p:txBody>
      </p:sp>
      <p:pic>
        <p:nvPicPr>
          <p:cNvPr id="222" name="Google Shape;222;p31"/>
          <p:cNvPicPr preferRelativeResize="0"/>
          <p:nvPr/>
        </p:nvPicPr>
        <p:blipFill rotWithShape="1">
          <a:blip r:embed="rId4">
            <a:alphaModFix/>
          </a:blip>
          <a:srcRect t="13344"/>
          <a:stretch/>
        </p:blipFill>
        <p:spPr>
          <a:xfrm>
            <a:off x="3208200" y="1"/>
            <a:ext cx="5935800" cy="5143499"/>
          </a:xfrm>
          <a:prstGeom prst="rect">
            <a:avLst/>
          </a:prstGeom>
          <a:noFill/>
          <a:ln>
            <a:noFill/>
          </a:ln>
        </p:spPr>
      </p:pic>
      <p:pic>
        <p:nvPicPr>
          <p:cNvPr id="223" name="Google Shape;223;p31"/>
          <p:cNvPicPr preferRelativeResize="0"/>
          <p:nvPr/>
        </p:nvPicPr>
        <p:blipFill>
          <a:blip r:embed="rId5">
            <a:alphaModFix/>
          </a:blip>
          <a:stretch>
            <a:fillRect/>
          </a:stretch>
        </p:blipFill>
        <p:spPr>
          <a:xfrm rot="1239160">
            <a:off x="2845549" y="2843375"/>
            <a:ext cx="1883401" cy="1883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p:nvPr/>
        </p:nvSpPr>
        <p:spPr>
          <a:xfrm>
            <a:off x="0" y="0"/>
            <a:ext cx="9144000" cy="1575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32"/>
          <p:cNvPicPr preferRelativeResize="0"/>
          <p:nvPr/>
        </p:nvPicPr>
        <p:blipFill rotWithShape="1">
          <a:blip r:embed="rId3">
            <a:alphaModFix/>
          </a:blip>
          <a:srcRect t="25004" b="8527"/>
          <a:stretch/>
        </p:blipFill>
        <p:spPr>
          <a:xfrm>
            <a:off x="4771300" y="1224002"/>
            <a:ext cx="4023300" cy="1799700"/>
          </a:xfrm>
          <a:prstGeom prst="roundRect">
            <a:avLst>
              <a:gd name="adj" fmla="val 10930"/>
            </a:avLst>
          </a:prstGeom>
          <a:noFill/>
          <a:ln>
            <a:noFill/>
          </a:ln>
        </p:spPr>
      </p:pic>
      <p:sp>
        <p:nvSpPr>
          <p:cNvPr id="230" name="Google Shape;230;p32"/>
          <p:cNvSpPr/>
          <p:nvPr/>
        </p:nvSpPr>
        <p:spPr>
          <a:xfrm>
            <a:off x="4771305" y="1223975"/>
            <a:ext cx="4023300" cy="1799700"/>
          </a:xfrm>
          <a:prstGeom prst="roundRect">
            <a:avLst>
              <a:gd name="adj" fmla="val 11404"/>
            </a:avLst>
          </a:prstGeom>
          <a:solidFill>
            <a:srgbClr val="E7643C">
              <a:alpha val="68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2"/>
          <p:cNvPicPr preferRelativeResize="0"/>
          <p:nvPr/>
        </p:nvPicPr>
        <p:blipFill rotWithShape="1">
          <a:blip r:embed="rId4">
            <a:alphaModFix/>
          </a:blip>
          <a:srcRect t="7510" b="26665"/>
          <a:stretch/>
        </p:blipFill>
        <p:spPr>
          <a:xfrm>
            <a:off x="370700" y="1224002"/>
            <a:ext cx="4023300" cy="1799700"/>
          </a:xfrm>
          <a:prstGeom prst="roundRect">
            <a:avLst>
              <a:gd name="adj" fmla="val 11407"/>
            </a:avLst>
          </a:prstGeom>
          <a:noFill/>
          <a:ln>
            <a:noFill/>
          </a:ln>
        </p:spPr>
      </p:pic>
      <p:sp>
        <p:nvSpPr>
          <p:cNvPr id="232" name="Google Shape;232;p32"/>
          <p:cNvSpPr/>
          <p:nvPr/>
        </p:nvSpPr>
        <p:spPr>
          <a:xfrm>
            <a:off x="370755" y="1223975"/>
            <a:ext cx="4023300" cy="1799700"/>
          </a:xfrm>
          <a:prstGeom prst="roundRect">
            <a:avLst>
              <a:gd name="adj" fmla="val 11404"/>
            </a:avLst>
          </a:prstGeom>
          <a:solidFill>
            <a:srgbClr val="A598B2">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txBox="1">
            <a:spLocks noGrp="1"/>
          </p:cNvSpPr>
          <p:nvPr>
            <p:ph type="title"/>
          </p:nvPr>
        </p:nvSpPr>
        <p:spPr>
          <a:xfrm>
            <a:off x="280855" y="445325"/>
            <a:ext cx="851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01820"/>
                </a:solidFill>
                <a:latin typeface="DM Serif Display"/>
                <a:ea typeface="DM Serif Display"/>
                <a:cs typeface="DM Serif Display"/>
                <a:sym typeface="DM Serif Display"/>
              </a:rPr>
              <a:t>Canvas</a:t>
            </a:r>
            <a:endParaRPr>
              <a:solidFill>
                <a:srgbClr val="101820"/>
              </a:solidFill>
              <a:latin typeface="DM Serif Display"/>
              <a:ea typeface="DM Serif Display"/>
              <a:cs typeface="DM Serif Display"/>
              <a:sym typeface="DM Serif Display"/>
            </a:endParaRPr>
          </a:p>
        </p:txBody>
      </p:sp>
      <p:sp>
        <p:nvSpPr>
          <p:cNvPr id="234" name="Google Shape;234;p32"/>
          <p:cNvSpPr txBox="1"/>
          <p:nvPr/>
        </p:nvSpPr>
        <p:spPr>
          <a:xfrm>
            <a:off x="4771300" y="3191375"/>
            <a:ext cx="4023300" cy="157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500" dirty="0">
                <a:solidFill>
                  <a:srgbClr val="1A1A1A"/>
                </a:solidFill>
                <a:latin typeface="Fira Sans"/>
                <a:ea typeface="Fira Sans"/>
                <a:cs typeface="Fira Sans"/>
                <a:sym typeface="Fira Sans"/>
              </a:rPr>
              <a:t>Textbook and Workbook:</a:t>
            </a:r>
            <a:endParaRPr sz="1500" dirty="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dirty="0">
                <a:solidFill>
                  <a:srgbClr val="1A1A1A"/>
                </a:solidFill>
                <a:latin typeface="Fira Sans"/>
                <a:ea typeface="Fira Sans"/>
                <a:cs typeface="Fira Sans"/>
                <a:sym typeface="Fira Sans"/>
              </a:rPr>
              <a:t>Lessons</a:t>
            </a:r>
            <a:endParaRPr sz="1500" dirty="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dirty="0">
                <a:solidFill>
                  <a:srgbClr val="1A1A1A"/>
                </a:solidFill>
                <a:latin typeface="Fira Sans"/>
                <a:ea typeface="Fira Sans"/>
                <a:cs typeface="Fira Sans"/>
                <a:sym typeface="Fira Sans"/>
              </a:rPr>
              <a:t>Labs</a:t>
            </a:r>
            <a:endParaRPr sz="1500" dirty="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dirty="0">
                <a:solidFill>
                  <a:srgbClr val="1A1A1A"/>
                </a:solidFill>
                <a:latin typeface="Fira Sans"/>
                <a:ea typeface="Fira Sans"/>
                <a:cs typeface="Fira Sans"/>
                <a:sym typeface="Fira Sans"/>
              </a:rPr>
              <a:t>Quizzes (not graded!)</a:t>
            </a:r>
            <a:endParaRPr sz="1500" dirty="0">
              <a:solidFill>
                <a:srgbClr val="1A1A1A"/>
              </a:solidFill>
              <a:latin typeface="Fira Sans"/>
              <a:ea typeface="Fira Sans"/>
              <a:cs typeface="Fira Sans"/>
              <a:sym typeface="Fira Sans"/>
            </a:endParaRPr>
          </a:p>
          <a:p>
            <a:pPr marL="0" lvl="0" indent="0" algn="l" rtl="0">
              <a:lnSpc>
                <a:spcPct val="115000"/>
              </a:lnSpc>
              <a:spcBef>
                <a:spcPts val="0"/>
              </a:spcBef>
              <a:spcAft>
                <a:spcPts val="0"/>
              </a:spcAft>
              <a:buNone/>
            </a:pPr>
            <a:endParaRPr sz="1500" dirty="0">
              <a:solidFill>
                <a:srgbClr val="1A1A1A"/>
              </a:solidFill>
              <a:latin typeface="Fira Sans"/>
              <a:ea typeface="Fira Sans"/>
              <a:cs typeface="Fira Sans"/>
              <a:sym typeface="Fira Sans"/>
            </a:endParaRPr>
          </a:p>
          <a:p>
            <a:pPr marL="0" lvl="0" indent="0" algn="l" rtl="0">
              <a:lnSpc>
                <a:spcPct val="115000"/>
              </a:lnSpc>
              <a:spcBef>
                <a:spcPts val="0"/>
              </a:spcBef>
              <a:spcAft>
                <a:spcPts val="0"/>
              </a:spcAft>
              <a:buNone/>
            </a:pPr>
            <a:r>
              <a:rPr lang="en" sz="1500" dirty="0">
                <a:solidFill>
                  <a:srgbClr val="1A1A1A"/>
                </a:solidFill>
                <a:latin typeface="Fira Sans"/>
                <a:ea typeface="Fira Sans"/>
                <a:cs typeface="Fira Sans"/>
                <a:sym typeface="Fira Sans"/>
              </a:rPr>
              <a:t>Plus: Access Saturn Cloud &amp; Pair with a TC</a:t>
            </a:r>
            <a:endParaRPr sz="1500" dirty="0">
              <a:solidFill>
                <a:srgbClr val="1A1A1A"/>
              </a:solidFill>
              <a:latin typeface="Fira Sans"/>
              <a:ea typeface="Fira Sans"/>
              <a:cs typeface="Fira Sans"/>
              <a:sym typeface="Fira Sans"/>
            </a:endParaRPr>
          </a:p>
        </p:txBody>
      </p:sp>
      <p:sp>
        <p:nvSpPr>
          <p:cNvPr id="235" name="Google Shape;235;p32"/>
          <p:cNvSpPr txBox="1"/>
          <p:nvPr/>
        </p:nvSpPr>
        <p:spPr>
          <a:xfrm>
            <a:off x="5073548" y="2020125"/>
            <a:ext cx="3418800" cy="23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rgbClr val="FFFFFF"/>
                </a:solidFill>
                <a:latin typeface="Fira Sans Medium"/>
                <a:ea typeface="Fira Sans Medium"/>
                <a:cs typeface="Fira Sans Medium"/>
                <a:sym typeface="Fira Sans Medium"/>
              </a:rPr>
              <a:t>Phase</a:t>
            </a:r>
            <a:endParaRPr sz="2400">
              <a:solidFill>
                <a:srgbClr val="FFFFFF"/>
              </a:solidFill>
              <a:latin typeface="Fira Sans Medium"/>
              <a:ea typeface="Fira Sans Medium"/>
              <a:cs typeface="Fira Sans Medium"/>
              <a:sym typeface="Fira Sans Medium"/>
            </a:endParaRPr>
          </a:p>
        </p:txBody>
      </p:sp>
      <p:sp>
        <p:nvSpPr>
          <p:cNvPr id="236" name="Google Shape;236;p32"/>
          <p:cNvSpPr txBox="1"/>
          <p:nvPr/>
        </p:nvSpPr>
        <p:spPr>
          <a:xfrm>
            <a:off x="656998" y="2020125"/>
            <a:ext cx="3418800" cy="23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rgbClr val="FFFFFF"/>
                </a:solidFill>
                <a:latin typeface="Fira Sans Medium"/>
                <a:ea typeface="Fira Sans Medium"/>
                <a:cs typeface="Fira Sans Medium"/>
                <a:sym typeface="Fira Sans Medium"/>
              </a:rPr>
              <a:t>Homeroom</a:t>
            </a:r>
            <a:endParaRPr sz="2400">
              <a:solidFill>
                <a:srgbClr val="FFFFFF"/>
              </a:solidFill>
              <a:latin typeface="Fira Sans Medium"/>
              <a:ea typeface="Fira Sans Medium"/>
              <a:cs typeface="Fira Sans Medium"/>
              <a:sym typeface="Fira Sans Medium"/>
            </a:endParaRPr>
          </a:p>
        </p:txBody>
      </p:sp>
      <p:sp>
        <p:nvSpPr>
          <p:cNvPr id="237" name="Google Shape;237;p32"/>
          <p:cNvSpPr txBox="1"/>
          <p:nvPr/>
        </p:nvSpPr>
        <p:spPr>
          <a:xfrm>
            <a:off x="354750" y="3191375"/>
            <a:ext cx="4023300" cy="157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500">
                <a:solidFill>
                  <a:srgbClr val="1A1A1A"/>
                </a:solidFill>
                <a:latin typeface="Fira Sans"/>
                <a:ea typeface="Fira Sans"/>
                <a:cs typeface="Fira Sans"/>
                <a:sym typeface="Fira Sans"/>
              </a:rPr>
              <a:t>Programmatic Content:</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Cohort Calendar</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Program resources and information</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Surveys </a:t>
            </a:r>
            <a:endParaRPr sz="1500">
              <a:solidFill>
                <a:srgbClr val="1A1A1A"/>
              </a:solidFill>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41"/>
        <p:cNvGrpSpPr/>
        <p:nvPr/>
      </p:nvGrpSpPr>
      <p:grpSpPr>
        <a:xfrm>
          <a:off x="0" y="0"/>
          <a:ext cx="0" cy="0"/>
          <a:chOff x="0" y="0"/>
          <a:chExt cx="0" cy="0"/>
        </a:xfrm>
      </p:grpSpPr>
      <p:sp>
        <p:nvSpPr>
          <p:cNvPr id="242" name="Google Shape;242;p33"/>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43" name="Google Shape;243;p33"/>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pic>
        <p:nvPicPr>
          <p:cNvPr id="244" name="Google Shape;244;p33"/>
          <p:cNvPicPr preferRelativeResize="0"/>
          <p:nvPr/>
        </p:nvPicPr>
        <p:blipFill rotWithShape="1">
          <a:blip r:embed="rId4">
            <a:alphaModFix/>
          </a:blip>
          <a:srcRect r="2808" b="23913"/>
          <a:stretch/>
        </p:blipFill>
        <p:spPr>
          <a:xfrm>
            <a:off x="2485250" y="1042675"/>
            <a:ext cx="6430151" cy="3573275"/>
          </a:xfrm>
          <a:prstGeom prst="rect">
            <a:avLst/>
          </a:prstGeom>
          <a:noFill/>
          <a:ln>
            <a:noFill/>
          </a:ln>
        </p:spPr>
      </p:pic>
      <p:sp>
        <p:nvSpPr>
          <p:cNvPr id="245" name="Google Shape;245;p33"/>
          <p:cNvSpPr/>
          <p:nvPr/>
        </p:nvSpPr>
        <p:spPr>
          <a:xfrm>
            <a:off x="2552400" y="2671813"/>
            <a:ext cx="322500" cy="315000"/>
          </a:xfrm>
          <a:prstGeom prst="flowChartSummingJunction">
            <a:avLst/>
          </a:prstGeom>
          <a:noFill/>
          <a:ln w="28575"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2489100" y="2256750"/>
            <a:ext cx="449100" cy="357300"/>
          </a:xfrm>
          <a:prstGeom prst="roundRect">
            <a:avLst>
              <a:gd name="adj" fmla="val 16667"/>
            </a:avLst>
          </a:prstGeom>
          <a:noFill/>
          <a:ln w="28575"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3045925" y="1705900"/>
            <a:ext cx="410400" cy="249000"/>
          </a:xfrm>
          <a:prstGeom prst="roundRect">
            <a:avLst>
              <a:gd name="adj" fmla="val 16667"/>
            </a:avLst>
          </a:prstGeom>
          <a:noFill/>
          <a:ln w="28575"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rot="1343928">
            <a:off x="3418388" y="3160093"/>
            <a:ext cx="801468" cy="306188"/>
          </a:xfrm>
          <a:prstGeom prst="rightArrow">
            <a:avLst>
              <a:gd name="adj1" fmla="val 50000"/>
              <a:gd name="adj2" fmla="val 50000"/>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a:off x="271275" y="1954900"/>
            <a:ext cx="1626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Accessing the Calendar</a:t>
            </a:r>
            <a:endParaRPr sz="1700">
              <a:solidFill>
                <a:srgbClr val="101820"/>
              </a:solidFill>
              <a:latin typeface="Fira Sans"/>
              <a:ea typeface="Fira Sans"/>
              <a:cs typeface="Fira Sans"/>
              <a:sym typeface="Fira Sans"/>
            </a:endParaRPr>
          </a:p>
        </p:txBody>
      </p:sp>
      <p:sp>
        <p:nvSpPr>
          <p:cNvPr id="250" name="Google Shape;250;p33"/>
          <p:cNvSpPr txBox="1"/>
          <p:nvPr/>
        </p:nvSpPr>
        <p:spPr>
          <a:xfrm>
            <a:off x="271275" y="239325"/>
            <a:ext cx="32703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Homeroom</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A09E"/>
        </a:solidFill>
        <a:effectLst/>
      </p:bgPr>
    </p:bg>
    <p:spTree>
      <p:nvGrpSpPr>
        <p:cNvPr id="1" name="Shape 69"/>
        <p:cNvGrpSpPr/>
        <p:nvPr/>
      </p:nvGrpSpPr>
      <p:grpSpPr>
        <a:xfrm>
          <a:off x="0" y="0"/>
          <a:ext cx="0" cy="0"/>
          <a:chOff x="0" y="0"/>
          <a:chExt cx="0" cy="0"/>
        </a:xfrm>
      </p:grpSpPr>
      <p:sp>
        <p:nvSpPr>
          <p:cNvPr id="70" name="Google Shape;70;p15"/>
          <p:cNvSpPr/>
          <p:nvPr/>
        </p:nvSpPr>
        <p:spPr>
          <a:xfrm rot="4846193">
            <a:off x="1179803" y="1706317"/>
            <a:ext cx="2835413" cy="2835413"/>
          </a:xfrm>
          <a:prstGeom prst="octagon">
            <a:avLst>
              <a:gd name="adj" fmla="val 29289"/>
            </a:avLst>
          </a:prstGeom>
          <a:solidFill>
            <a:srgbClr val="4D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5"/>
          <p:cNvPicPr preferRelativeResize="0"/>
          <p:nvPr/>
        </p:nvPicPr>
        <p:blipFill rotWithShape="1">
          <a:blip r:embed="rId3">
            <a:alphaModFix/>
          </a:blip>
          <a:srcRect l="497" b="497"/>
          <a:stretch/>
        </p:blipFill>
        <p:spPr>
          <a:xfrm rot="-5400000" flipH="1">
            <a:off x="938274" y="2089550"/>
            <a:ext cx="5143501" cy="964400"/>
          </a:xfrm>
          <a:prstGeom prst="rect">
            <a:avLst/>
          </a:prstGeom>
          <a:noFill/>
          <a:ln>
            <a:noFill/>
          </a:ln>
        </p:spPr>
      </p:pic>
      <p:sp>
        <p:nvSpPr>
          <p:cNvPr id="72" name="Google Shape;72;p15"/>
          <p:cNvSpPr/>
          <p:nvPr/>
        </p:nvSpPr>
        <p:spPr>
          <a:xfrm>
            <a:off x="3931225" y="0"/>
            <a:ext cx="5208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73" name="Google Shape;73;p15"/>
          <p:cNvSpPr txBox="1">
            <a:spLocks noGrp="1"/>
          </p:cNvSpPr>
          <p:nvPr>
            <p:ph type="title"/>
          </p:nvPr>
        </p:nvSpPr>
        <p:spPr>
          <a:xfrm>
            <a:off x="280857" y="692586"/>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800">
                <a:solidFill>
                  <a:srgbClr val="FFFFFF"/>
                </a:solidFill>
                <a:latin typeface="DM Serif Display"/>
                <a:ea typeface="DM Serif Display"/>
                <a:cs typeface="DM Serif Display"/>
                <a:sym typeface="DM Serif Display"/>
              </a:rPr>
              <a:t>Agenda</a:t>
            </a:r>
            <a:endParaRPr sz="4800">
              <a:solidFill>
                <a:srgbClr val="FFFFFF"/>
              </a:solidFill>
              <a:latin typeface="DM Serif Display"/>
              <a:ea typeface="DM Serif Display"/>
              <a:cs typeface="DM Serif Display"/>
              <a:sym typeface="DM Serif Display"/>
            </a:endParaRPr>
          </a:p>
        </p:txBody>
      </p:sp>
      <p:sp>
        <p:nvSpPr>
          <p:cNvPr id="74" name="Google Shape;74;p15"/>
          <p:cNvSpPr txBox="1"/>
          <p:nvPr/>
        </p:nvSpPr>
        <p:spPr>
          <a:xfrm>
            <a:off x="3992227" y="545525"/>
            <a:ext cx="4672200" cy="4146600"/>
          </a:xfrm>
          <a:prstGeom prst="rect">
            <a:avLst/>
          </a:prstGeom>
          <a:noFill/>
          <a:ln>
            <a:noFill/>
          </a:ln>
        </p:spPr>
        <p:txBody>
          <a:bodyPr spcFirstLastPara="1" wrap="square" lIns="91425" tIns="91425" rIns="91425" bIns="91425" anchor="ctr" anchorCtr="0">
            <a:noAutofit/>
          </a:bodyPr>
          <a:lstStyle/>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Your campus DS Team</a:t>
            </a: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Course Structure</a:t>
            </a: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Day-to-day expectations</a:t>
            </a:r>
            <a:endParaRPr sz="1600" dirty="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Program tools</a:t>
            </a:r>
            <a:endParaRPr sz="1600" dirty="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Assessment details</a:t>
            </a:r>
            <a:endParaRPr sz="1600" dirty="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Setting yourself up for success</a:t>
            </a:r>
            <a:endParaRPr sz="1600" dirty="0">
              <a:solidFill>
                <a:srgbClr val="101820"/>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54"/>
        <p:cNvGrpSpPr/>
        <p:nvPr/>
      </p:nvGrpSpPr>
      <p:grpSpPr>
        <a:xfrm>
          <a:off x="0" y="0"/>
          <a:ext cx="0" cy="0"/>
          <a:chOff x="0" y="0"/>
          <a:chExt cx="0" cy="0"/>
        </a:xfrm>
      </p:grpSpPr>
      <p:sp>
        <p:nvSpPr>
          <p:cNvPr id="255" name="Google Shape;255;p34"/>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56" name="Google Shape;256;p34"/>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257" name="Google Shape;257;p34"/>
          <p:cNvSpPr txBox="1"/>
          <p:nvPr/>
        </p:nvSpPr>
        <p:spPr>
          <a:xfrm>
            <a:off x="271275" y="239325"/>
            <a:ext cx="32703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Phase Course</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sp>
        <p:nvSpPr>
          <p:cNvPr id="264" name="Google Shape;264;p34"/>
          <p:cNvSpPr/>
          <p:nvPr/>
        </p:nvSpPr>
        <p:spPr>
          <a:xfrm>
            <a:off x="271275" y="1954900"/>
            <a:ext cx="1626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Accessing Lessons and  Labs</a:t>
            </a:r>
            <a:endParaRPr sz="1700" dirty="0">
              <a:solidFill>
                <a:srgbClr val="101820"/>
              </a:solidFill>
              <a:latin typeface="Fira Sans"/>
              <a:ea typeface="Fira Sans"/>
              <a:cs typeface="Fira Sans"/>
              <a:sym typeface="Fira Sans"/>
            </a:endParaRPr>
          </a:p>
        </p:txBody>
      </p:sp>
      <p:pic>
        <p:nvPicPr>
          <p:cNvPr id="5" name="Picture 4">
            <a:extLst>
              <a:ext uri="{FF2B5EF4-FFF2-40B4-BE49-F238E27FC236}">
                <a16:creationId xmlns:a16="http://schemas.microsoft.com/office/drawing/2014/main" id="{414CD69F-B890-FC8B-F402-4319DD6A9413}"/>
              </a:ext>
            </a:extLst>
          </p:cNvPr>
          <p:cNvPicPr>
            <a:picLocks noChangeAspect="1"/>
          </p:cNvPicPr>
          <p:nvPr/>
        </p:nvPicPr>
        <p:blipFill rotWithShape="1">
          <a:blip r:embed="rId4"/>
          <a:srcRect l="21812" t="12482" r="23573" b="6771"/>
          <a:stretch/>
        </p:blipFill>
        <p:spPr>
          <a:xfrm>
            <a:off x="3169288" y="777460"/>
            <a:ext cx="4599000" cy="4275316"/>
          </a:xfrm>
          <a:prstGeom prst="rect">
            <a:avLst/>
          </a:prstGeom>
        </p:spPr>
      </p:pic>
      <p:sp>
        <p:nvSpPr>
          <p:cNvPr id="7" name="TextBox 6">
            <a:extLst>
              <a:ext uri="{FF2B5EF4-FFF2-40B4-BE49-F238E27FC236}">
                <a16:creationId xmlns:a16="http://schemas.microsoft.com/office/drawing/2014/main" id="{396DC295-2BA5-4D02-2DE4-DA0829194543}"/>
              </a:ext>
            </a:extLst>
          </p:cNvPr>
          <p:cNvSpPr txBox="1"/>
          <p:nvPr/>
        </p:nvSpPr>
        <p:spPr>
          <a:xfrm>
            <a:off x="2337266" y="1612585"/>
            <a:ext cx="832022" cy="307777"/>
          </a:xfrm>
          <a:prstGeom prst="rect">
            <a:avLst/>
          </a:prstGeom>
          <a:noFill/>
        </p:spPr>
        <p:txBody>
          <a:bodyPr wrap="square">
            <a:spAutoFit/>
          </a:bodyPr>
          <a:lstStyle/>
          <a:p>
            <a:r>
              <a:rPr lang="en" sz="1400" dirty="0">
                <a:solidFill>
                  <a:srgbClr val="FF0000"/>
                </a:solidFill>
                <a:latin typeface="Fira Sans"/>
                <a:ea typeface="Fira Sans"/>
                <a:cs typeface="Fira Sans"/>
                <a:sym typeface="Fira Sans"/>
              </a:rPr>
              <a:t>Lessons</a:t>
            </a:r>
            <a:endParaRPr lang="en-US" dirty="0">
              <a:solidFill>
                <a:srgbClr val="FF0000"/>
              </a:solidFill>
            </a:endParaRPr>
          </a:p>
        </p:txBody>
      </p:sp>
      <p:sp>
        <p:nvSpPr>
          <p:cNvPr id="8" name="TextBox 7">
            <a:extLst>
              <a:ext uri="{FF2B5EF4-FFF2-40B4-BE49-F238E27FC236}">
                <a16:creationId xmlns:a16="http://schemas.microsoft.com/office/drawing/2014/main" id="{29C5528C-D6C2-62AB-030C-3082DD6090F1}"/>
              </a:ext>
            </a:extLst>
          </p:cNvPr>
          <p:cNvSpPr txBox="1"/>
          <p:nvPr/>
        </p:nvSpPr>
        <p:spPr>
          <a:xfrm>
            <a:off x="2597791" y="2353420"/>
            <a:ext cx="832022" cy="307777"/>
          </a:xfrm>
          <a:prstGeom prst="rect">
            <a:avLst/>
          </a:prstGeom>
          <a:noFill/>
        </p:spPr>
        <p:txBody>
          <a:bodyPr wrap="square">
            <a:spAutoFit/>
          </a:bodyPr>
          <a:lstStyle/>
          <a:p>
            <a:r>
              <a:rPr lang="en" sz="1400" dirty="0">
                <a:solidFill>
                  <a:srgbClr val="FF0000"/>
                </a:solidFill>
                <a:latin typeface="Fira Sans"/>
                <a:ea typeface="Fira Sans"/>
                <a:cs typeface="Fira Sans"/>
                <a:sym typeface="Fira Sans"/>
              </a:rPr>
              <a:t>Labs</a:t>
            </a:r>
            <a:endParaRPr lang="en-US" dirty="0">
              <a:solidFill>
                <a:srgbClr val="FF0000"/>
              </a:solidFill>
            </a:endParaRPr>
          </a:p>
        </p:txBody>
      </p:sp>
      <p:sp>
        <p:nvSpPr>
          <p:cNvPr id="9" name="TextBox 8">
            <a:extLst>
              <a:ext uri="{FF2B5EF4-FFF2-40B4-BE49-F238E27FC236}">
                <a16:creationId xmlns:a16="http://schemas.microsoft.com/office/drawing/2014/main" id="{AA5B9FAB-C8C8-AAD7-032B-7BA6E4F5C81E}"/>
              </a:ext>
            </a:extLst>
          </p:cNvPr>
          <p:cNvSpPr txBox="1"/>
          <p:nvPr/>
        </p:nvSpPr>
        <p:spPr>
          <a:xfrm>
            <a:off x="1758779" y="4157507"/>
            <a:ext cx="1839910" cy="523220"/>
          </a:xfrm>
          <a:prstGeom prst="rect">
            <a:avLst/>
          </a:prstGeom>
          <a:noFill/>
        </p:spPr>
        <p:txBody>
          <a:bodyPr wrap="square">
            <a:spAutoFit/>
          </a:bodyPr>
          <a:lstStyle/>
          <a:p>
            <a:r>
              <a:rPr lang="en" sz="1400" dirty="0">
                <a:solidFill>
                  <a:srgbClr val="FF0000"/>
                </a:solidFill>
                <a:latin typeface="Fira Sans"/>
                <a:ea typeface="Fira Sans"/>
                <a:cs typeface="Fira Sans"/>
                <a:sym typeface="Fira Sans"/>
              </a:rPr>
              <a:t>Quizzes</a:t>
            </a:r>
          </a:p>
          <a:p>
            <a:r>
              <a:rPr lang="en" dirty="0">
                <a:solidFill>
                  <a:srgbClr val="FF0000"/>
                </a:solidFill>
                <a:latin typeface="Fira Sans"/>
                <a:sym typeface="Fira Sans"/>
              </a:rPr>
              <a:t>(not required) </a:t>
            </a:r>
            <a:endParaRPr lang="en-US"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p:nvPr/>
        </p:nvSpPr>
        <p:spPr>
          <a:xfrm>
            <a:off x="3913925" y="2673996"/>
            <a:ext cx="4636500" cy="2271600"/>
          </a:xfrm>
          <a:prstGeom prst="roundRect">
            <a:avLst>
              <a:gd name="adj" fmla="val 7608"/>
            </a:avLst>
          </a:prstGeom>
          <a:solidFill>
            <a:srgbClr val="385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88" name="Google Shape;288;p36"/>
          <p:cNvSpPr/>
          <p:nvPr/>
        </p:nvSpPr>
        <p:spPr>
          <a:xfrm flipH="1">
            <a:off x="-8362" y="0"/>
            <a:ext cx="30135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3913925" y="251125"/>
            <a:ext cx="4636500" cy="2271600"/>
          </a:xfrm>
          <a:prstGeom prst="roundRect">
            <a:avLst>
              <a:gd name="adj" fmla="val 7608"/>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pic>
        <p:nvPicPr>
          <p:cNvPr id="290" name="Google Shape;290;p36"/>
          <p:cNvPicPr preferRelativeResize="0"/>
          <p:nvPr/>
        </p:nvPicPr>
        <p:blipFill>
          <a:blip r:embed="rId3">
            <a:alphaModFix/>
          </a:blip>
          <a:stretch>
            <a:fillRect/>
          </a:stretch>
        </p:blipFill>
        <p:spPr>
          <a:xfrm rot="5400000" flipH="1">
            <a:off x="344730" y="2089550"/>
            <a:ext cx="5143501" cy="964400"/>
          </a:xfrm>
          <a:prstGeom prst="rect">
            <a:avLst/>
          </a:prstGeom>
          <a:noFill/>
          <a:ln>
            <a:noFill/>
          </a:ln>
        </p:spPr>
      </p:pic>
      <p:sp>
        <p:nvSpPr>
          <p:cNvPr id="291" name="Google Shape;291;p36"/>
          <p:cNvSpPr/>
          <p:nvPr/>
        </p:nvSpPr>
        <p:spPr>
          <a:xfrm>
            <a:off x="280850" y="1221943"/>
            <a:ext cx="2315100" cy="349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101820"/>
                </a:solidFill>
                <a:latin typeface="Fira Sans"/>
                <a:ea typeface="Fira Sans"/>
                <a:cs typeface="Fira Sans"/>
                <a:sym typeface="Fira Sans"/>
              </a:rPr>
              <a:t>Every lesson and lab is stored on GitHub - it’s also where you can find lab solutions!</a:t>
            </a:r>
            <a:endParaRPr dirty="0">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dirty="0">
                <a:solidFill>
                  <a:srgbClr val="101820"/>
                </a:solidFill>
                <a:latin typeface="Fira Sans"/>
                <a:ea typeface="Fira Sans"/>
                <a:cs typeface="Fira Sans"/>
                <a:sym typeface="Fira Sans"/>
              </a:rPr>
              <a:t>We’ll teach you how to easily download GitHub repositories soon - </a:t>
            </a:r>
            <a:br>
              <a:rPr lang="en" dirty="0">
                <a:solidFill>
                  <a:srgbClr val="101820"/>
                </a:solidFill>
                <a:latin typeface="Fira Sans"/>
                <a:ea typeface="Fira Sans"/>
                <a:cs typeface="Fira Sans"/>
                <a:sym typeface="Fira Sans"/>
              </a:rPr>
            </a:br>
            <a:r>
              <a:rPr lang="en" dirty="0">
                <a:solidFill>
                  <a:srgbClr val="101820"/>
                </a:solidFill>
                <a:latin typeface="Fira Sans"/>
                <a:ea typeface="Fira Sans"/>
                <a:cs typeface="Fira Sans"/>
                <a:sym typeface="Fira Sans"/>
              </a:rPr>
              <a:t>so, should you do labs locally or in Saturn Cloud?</a:t>
            </a:r>
            <a:endParaRPr dirty="0">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dirty="0">
                <a:solidFill>
                  <a:srgbClr val="101820"/>
                </a:solidFill>
                <a:latin typeface="Fira Sans"/>
                <a:ea typeface="Fira Sans"/>
                <a:cs typeface="Fira Sans"/>
                <a:sym typeface="Fira Sans"/>
              </a:rPr>
              <a:t>Short answer: </a:t>
            </a:r>
            <a:r>
              <a:rPr lang="en" b="1" dirty="0">
                <a:solidFill>
                  <a:srgbClr val="101820"/>
                </a:solidFill>
                <a:latin typeface="Fira Sans"/>
                <a:ea typeface="Fira Sans"/>
                <a:cs typeface="Fira Sans"/>
                <a:sym typeface="Fira Sans"/>
              </a:rPr>
              <a:t>both! </a:t>
            </a:r>
            <a:br>
              <a:rPr lang="en" b="1" dirty="0">
                <a:solidFill>
                  <a:srgbClr val="101820"/>
                </a:solidFill>
                <a:latin typeface="Fira Sans"/>
                <a:ea typeface="Fira Sans"/>
                <a:cs typeface="Fira Sans"/>
                <a:sym typeface="Fira Sans"/>
              </a:rPr>
            </a:br>
            <a:r>
              <a:rPr lang="en" dirty="0">
                <a:solidFill>
                  <a:srgbClr val="101820"/>
                </a:solidFill>
                <a:latin typeface="Fira Sans"/>
                <a:ea typeface="Fira Sans"/>
                <a:cs typeface="Fira Sans"/>
                <a:sym typeface="Fira Sans"/>
              </a:rPr>
              <a:t>Each method has their pros and cons.</a:t>
            </a:r>
            <a:endParaRPr dirty="0">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endParaRPr sz="1100" dirty="0">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endParaRPr sz="1100" dirty="0">
              <a:solidFill>
                <a:srgbClr val="101820"/>
              </a:solidFill>
              <a:latin typeface="Fira Sans"/>
              <a:ea typeface="Fira Sans"/>
              <a:cs typeface="Fira Sans"/>
              <a:sym typeface="Fira Sans"/>
            </a:endParaRPr>
          </a:p>
        </p:txBody>
      </p:sp>
      <p:sp>
        <p:nvSpPr>
          <p:cNvPr id="292" name="Google Shape;292;p36"/>
          <p:cNvSpPr txBox="1">
            <a:spLocks noGrp="1"/>
          </p:cNvSpPr>
          <p:nvPr>
            <p:ph type="title"/>
          </p:nvPr>
        </p:nvSpPr>
        <p:spPr>
          <a:xfrm>
            <a:off x="280851" y="692575"/>
            <a:ext cx="3013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Accessing Labs</a:t>
            </a:r>
            <a:endParaRPr>
              <a:solidFill>
                <a:srgbClr val="101820"/>
              </a:solidFill>
              <a:latin typeface="DM Serif Display"/>
              <a:ea typeface="DM Serif Display"/>
              <a:cs typeface="DM Serif Display"/>
              <a:sym typeface="DM Serif Display"/>
            </a:endParaRPr>
          </a:p>
        </p:txBody>
      </p:sp>
      <p:sp>
        <p:nvSpPr>
          <p:cNvPr id="293" name="Google Shape;293;p36"/>
          <p:cNvSpPr txBox="1">
            <a:spLocks noGrp="1"/>
          </p:cNvSpPr>
          <p:nvPr>
            <p:ph type="title"/>
          </p:nvPr>
        </p:nvSpPr>
        <p:spPr>
          <a:xfrm>
            <a:off x="4202192" y="387132"/>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Locally</a:t>
            </a:r>
            <a:endParaRPr>
              <a:solidFill>
                <a:srgbClr val="FFFFFF"/>
              </a:solidFill>
              <a:latin typeface="Fira Sans"/>
              <a:ea typeface="Fira Sans"/>
              <a:cs typeface="Fira Sans"/>
              <a:sym typeface="Fira Sans"/>
            </a:endParaRPr>
          </a:p>
        </p:txBody>
      </p:sp>
      <p:sp>
        <p:nvSpPr>
          <p:cNvPr id="294" name="Google Shape;294;p36"/>
          <p:cNvSpPr txBox="1">
            <a:spLocks noGrp="1"/>
          </p:cNvSpPr>
          <p:nvPr>
            <p:ph type="title"/>
          </p:nvPr>
        </p:nvSpPr>
        <p:spPr>
          <a:xfrm>
            <a:off x="4202202" y="2772475"/>
            <a:ext cx="415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dirty="0">
                <a:solidFill>
                  <a:srgbClr val="FFFFFF"/>
                </a:solidFill>
                <a:latin typeface="Fira Sans"/>
                <a:ea typeface="Fira Sans"/>
                <a:cs typeface="Fira Sans"/>
                <a:sym typeface="Fira Sans"/>
              </a:rPr>
              <a:t>Advantages of Working on Saturn Cloud</a:t>
            </a:r>
            <a:endParaRPr dirty="0">
              <a:solidFill>
                <a:srgbClr val="FFFFFF"/>
              </a:solidFill>
              <a:latin typeface="Fira Sans"/>
              <a:ea typeface="Fira Sans"/>
              <a:cs typeface="Fira Sans"/>
              <a:sym typeface="Fira Sans"/>
            </a:endParaRPr>
          </a:p>
        </p:txBody>
      </p:sp>
      <p:sp>
        <p:nvSpPr>
          <p:cNvPr id="295" name="Google Shape;295;p36"/>
          <p:cNvSpPr/>
          <p:nvPr/>
        </p:nvSpPr>
        <p:spPr>
          <a:xfrm>
            <a:off x="4202225" y="812580"/>
            <a:ext cx="4084500" cy="1537200"/>
          </a:xfrm>
          <a:prstGeom prst="rect">
            <a:avLst/>
          </a:prstGeom>
          <a:noFill/>
          <a:ln>
            <a:noFill/>
          </a:ln>
        </p:spPr>
        <p:txBody>
          <a:bodyPr spcFirstLastPara="1" wrap="square" lIns="91425" tIns="91425" rIns="91425" bIns="91425" anchor="t" anchorCtr="0">
            <a:noAutofit/>
          </a:bodyPr>
          <a:lstStyle/>
          <a:p>
            <a:pPr marL="342900" lvl="0" indent="-190500" algn="l" rtl="0">
              <a:lnSpc>
                <a:spcPct val="115000"/>
              </a:lnSpc>
              <a:spcBef>
                <a:spcPts val="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Practice using Git / GitHub → in-demand skills!</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Forking labs on GitHub contributes to a robust, ‘green’ commit history</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Content is more accessible after the program</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1000"/>
              </a:spcAft>
              <a:buClr>
                <a:srgbClr val="FFFFFF"/>
              </a:buClr>
              <a:buSzPts val="1200"/>
              <a:buFont typeface="Fira Sans"/>
              <a:buChar char="●"/>
            </a:pPr>
            <a:r>
              <a:rPr lang="en" sz="1200">
                <a:solidFill>
                  <a:srgbClr val="FFFFFF"/>
                </a:solidFill>
                <a:latin typeface="Fira Sans"/>
                <a:ea typeface="Fira Sans"/>
                <a:cs typeface="Fira Sans"/>
                <a:sym typeface="Fira Sans"/>
              </a:rPr>
              <a:t>More ‘real world’</a:t>
            </a:r>
            <a:endParaRPr sz="1200">
              <a:solidFill>
                <a:srgbClr val="FFFFFF"/>
              </a:solidFill>
              <a:latin typeface="Fira Sans"/>
              <a:ea typeface="Fira Sans"/>
              <a:cs typeface="Fira Sans"/>
              <a:sym typeface="Fira Sans"/>
            </a:endParaRPr>
          </a:p>
        </p:txBody>
      </p:sp>
      <p:sp>
        <p:nvSpPr>
          <p:cNvPr id="296" name="Google Shape;296;p36"/>
          <p:cNvSpPr/>
          <p:nvPr/>
        </p:nvSpPr>
        <p:spPr>
          <a:xfrm>
            <a:off x="4202225" y="3179357"/>
            <a:ext cx="4084500" cy="1537200"/>
          </a:xfrm>
          <a:prstGeom prst="rect">
            <a:avLst/>
          </a:prstGeom>
          <a:noFill/>
          <a:ln>
            <a:noFill/>
          </a:ln>
        </p:spPr>
        <p:txBody>
          <a:bodyPr spcFirstLastPara="1" wrap="square" lIns="91425" tIns="91425" rIns="91425" bIns="91425" anchor="t" anchorCtr="0">
            <a:noAutofit/>
          </a:bodyPr>
          <a:lstStyle/>
          <a:p>
            <a:pPr marL="342900" lvl="0" indent="-190500" algn="l" rtl="0">
              <a:lnSpc>
                <a:spcPct val="115000"/>
              </a:lnSpc>
              <a:spcBef>
                <a:spcPts val="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Ease of use</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No environment issues</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1000"/>
              </a:spcAft>
              <a:buClr>
                <a:srgbClr val="FFFFFF"/>
              </a:buClr>
              <a:buSzPts val="1200"/>
              <a:buFont typeface="Fira Sans"/>
              <a:buChar char="●"/>
            </a:pPr>
            <a:r>
              <a:rPr lang="en" sz="1200">
                <a:solidFill>
                  <a:srgbClr val="FFFFFF"/>
                </a:solidFill>
                <a:latin typeface="Fira Sans"/>
                <a:ea typeface="Fira Sans"/>
                <a:cs typeface="Fira Sans"/>
                <a:sym typeface="Fira Sans"/>
              </a:rPr>
              <a:t>Fully integrated into Canvas</a:t>
            </a:r>
            <a:endParaRPr sz="1200">
              <a:solidFill>
                <a:srgbClr val="FFFFFF"/>
              </a:solidFill>
              <a:latin typeface="Fira Sans"/>
              <a:ea typeface="Fira Sans"/>
              <a:cs typeface="Fira Sans"/>
              <a:sym typeface="Fira Sans"/>
            </a:endParaRPr>
          </a:p>
        </p:txBody>
      </p:sp>
      <p:pic>
        <p:nvPicPr>
          <p:cNvPr id="297" name="Google Shape;297;p36"/>
          <p:cNvPicPr preferRelativeResize="0"/>
          <p:nvPr/>
        </p:nvPicPr>
        <p:blipFill rotWithShape="1">
          <a:blip r:embed="rId4">
            <a:alphaModFix/>
          </a:blip>
          <a:srcRect t="24206" r="72074" b="26190"/>
          <a:stretch/>
        </p:blipFill>
        <p:spPr>
          <a:xfrm>
            <a:off x="3980275" y="783100"/>
            <a:ext cx="391977" cy="391651"/>
          </a:xfrm>
          <a:prstGeom prst="rect">
            <a:avLst/>
          </a:prstGeom>
          <a:noFill/>
          <a:ln>
            <a:noFill/>
          </a:ln>
        </p:spPr>
      </p:pic>
      <p:pic>
        <p:nvPicPr>
          <p:cNvPr id="1030" name="Picture 6" descr="Saturn Cloud (@saturn_cloud) / Twitter">
            <a:extLst>
              <a:ext uri="{FF2B5EF4-FFF2-40B4-BE49-F238E27FC236}">
                <a16:creationId xmlns:a16="http://schemas.microsoft.com/office/drawing/2014/main" id="{2347E9A5-2341-82E6-B76B-95E1F17359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3797" y="3248107"/>
            <a:ext cx="897278" cy="8972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6"/>
          <p:cNvSpPr/>
          <p:nvPr/>
        </p:nvSpPr>
        <p:spPr>
          <a:xfrm flipH="1">
            <a:off x="-8362" y="0"/>
            <a:ext cx="30135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0" name="Google Shape;290;p36"/>
          <p:cNvPicPr preferRelativeResize="0"/>
          <p:nvPr/>
        </p:nvPicPr>
        <p:blipFill>
          <a:blip r:embed="rId3">
            <a:alphaModFix/>
          </a:blip>
          <a:stretch>
            <a:fillRect/>
          </a:stretch>
        </p:blipFill>
        <p:spPr>
          <a:xfrm rot="5400000" flipH="1">
            <a:off x="346590" y="2089550"/>
            <a:ext cx="5143501" cy="964400"/>
          </a:xfrm>
          <a:prstGeom prst="rect">
            <a:avLst/>
          </a:prstGeom>
          <a:noFill/>
          <a:ln>
            <a:noFill/>
          </a:ln>
        </p:spPr>
      </p:pic>
      <p:sp>
        <p:nvSpPr>
          <p:cNvPr id="291" name="Google Shape;291;p36"/>
          <p:cNvSpPr/>
          <p:nvPr/>
        </p:nvSpPr>
        <p:spPr>
          <a:xfrm>
            <a:off x="280850" y="1221943"/>
            <a:ext cx="2315100" cy="349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solidFill>
                  <a:srgbClr val="101820"/>
                </a:solidFill>
                <a:latin typeface="Fira Sans"/>
                <a:ea typeface="Fira Sans"/>
                <a:cs typeface="Fira Sans"/>
                <a:sym typeface="Fira Sans"/>
              </a:rPr>
              <a:t>Launching Labs in Canvas:</a:t>
            </a:r>
          </a:p>
          <a:p>
            <a:pPr marL="285750" lvl="0" indent="-285750" algn="l" rtl="0">
              <a:lnSpc>
                <a:spcPct val="100000"/>
              </a:lnSpc>
              <a:spcBef>
                <a:spcPts val="0"/>
              </a:spcBef>
              <a:spcAft>
                <a:spcPts val="0"/>
              </a:spcAft>
              <a:buFontTx/>
              <a:buChar char="-"/>
            </a:pPr>
            <a:r>
              <a:rPr lang="en-US" dirty="0">
                <a:solidFill>
                  <a:srgbClr val="101820"/>
                </a:solidFill>
                <a:latin typeface="Fira Sans"/>
                <a:ea typeface="Fira Sans"/>
                <a:cs typeface="Fira Sans"/>
                <a:sym typeface="Fira Sans"/>
              </a:rPr>
              <a:t>Spins up Saturn Cloud server</a:t>
            </a:r>
          </a:p>
          <a:p>
            <a:pPr marL="285750" lvl="0" indent="-285750" algn="l" rtl="0">
              <a:lnSpc>
                <a:spcPct val="100000"/>
              </a:lnSpc>
              <a:spcBef>
                <a:spcPts val="0"/>
              </a:spcBef>
              <a:spcAft>
                <a:spcPts val="0"/>
              </a:spcAft>
              <a:buFontTx/>
              <a:buChar char="-"/>
            </a:pPr>
            <a:r>
              <a:rPr lang="en-US" dirty="0">
                <a:solidFill>
                  <a:srgbClr val="101820"/>
                </a:solidFill>
                <a:latin typeface="Fira Sans"/>
                <a:ea typeface="Fira Sans"/>
                <a:cs typeface="Fira Sans"/>
                <a:sym typeface="Fira Sans"/>
              </a:rPr>
              <a:t>Loads lab in </a:t>
            </a:r>
            <a:r>
              <a:rPr lang="en-US" dirty="0" err="1">
                <a:solidFill>
                  <a:srgbClr val="101820"/>
                </a:solidFill>
                <a:latin typeface="Fira Sans"/>
                <a:ea typeface="Fira Sans"/>
                <a:cs typeface="Fira Sans"/>
                <a:sym typeface="Fira Sans"/>
              </a:rPr>
              <a:t>Jupyter</a:t>
            </a:r>
            <a:r>
              <a:rPr lang="en-US" dirty="0">
                <a:solidFill>
                  <a:srgbClr val="101820"/>
                </a:solidFill>
                <a:latin typeface="Fira Sans"/>
                <a:ea typeface="Fira Sans"/>
                <a:cs typeface="Fira Sans"/>
                <a:sym typeface="Fira Sans"/>
              </a:rPr>
              <a:t> Notebook instance</a:t>
            </a:r>
          </a:p>
          <a:p>
            <a:pPr marL="285750" lvl="0" indent="-285750" algn="l" rtl="0">
              <a:lnSpc>
                <a:spcPct val="100000"/>
              </a:lnSpc>
              <a:spcBef>
                <a:spcPts val="0"/>
              </a:spcBef>
              <a:spcAft>
                <a:spcPts val="0"/>
              </a:spcAft>
              <a:buFontTx/>
              <a:buChar char="-"/>
            </a:pPr>
            <a:r>
              <a:rPr lang="en-US" dirty="0">
                <a:solidFill>
                  <a:srgbClr val="101820"/>
                </a:solidFill>
                <a:latin typeface="Fira Sans"/>
                <a:ea typeface="Fira Sans"/>
                <a:cs typeface="Fira Sans"/>
                <a:sym typeface="Fira Sans"/>
              </a:rPr>
              <a:t>Work on lab and save progress in the cloud.</a:t>
            </a:r>
            <a:endParaRPr dirty="0">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endParaRPr sz="1100" dirty="0">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endParaRPr sz="1100" dirty="0">
              <a:solidFill>
                <a:srgbClr val="101820"/>
              </a:solidFill>
              <a:latin typeface="Fira Sans"/>
              <a:ea typeface="Fira Sans"/>
              <a:cs typeface="Fira Sans"/>
              <a:sym typeface="Fira Sans"/>
            </a:endParaRPr>
          </a:p>
        </p:txBody>
      </p:sp>
      <p:sp>
        <p:nvSpPr>
          <p:cNvPr id="292" name="Google Shape;292;p36"/>
          <p:cNvSpPr txBox="1">
            <a:spLocks noGrp="1"/>
          </p:cNvSpPr>
          <p:nvPr>
            <p:ph type="title"/>
          </p:nvPr>
        </p:nvSpPr>
        <p:spPr>
          <a:xfrm>
            <a:off x="280851" y="692575"/>
            <a:ext cx="3013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solidFill>
                  <a:srgbClr val="101820"/>
                </a:solidFill>
                <a:latin typeface="DM Serif Display"/>
                <a:ea typeface="DM Serif Display"/>
                <a:cs typeface="DM Serif Display"/>
                <a:sym typeface="DM Serif Display"/>
              </a:rPr>
              <a:t>Saturn Cloud</a:t>
            </a:r>
            <a:endParaRPr dirty="0">
              <a:solidFill>
                <a:srgbClr val="101820"/>
              </a:solidFill>
              <a:latin typeface="DM Serif Display"/>
              <a:ea typeface="DM Serif Display"/>
              <a:cs typeface="DM Serif Display"/>
              <a:sym typeface="DM Serif Display"/>
            </a:endParaRPr>
          </a:p>
        </p:txBody>
      </p:sp>
      <p:sp>
        <p:nvSpPr>
          <p:cNvPr id="293" name="Google Shape;293;p36"/>
          <p:cNvSpPr txBox="1">
            <a:spLocks noGrp="1"/>
          </p:cNvSpPr>
          <p:nvPr>
            <p:ph type="title"/>
          </p:nvPr>
        </p:nvSpPr>
        <p:spPr>
          <a:xfrm>
            <a:off x="4202192" y="387132"/>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Locally</a:t>
            </a:r>
            <a:endParaRPr>
              <a:solidFill>
                <a:srgbClr val="FFFFFF"/>
              </a:solidFill>
              <a:latin typeface="Fira Sans"/>
              <a:ea typeface="Fira Sans"/>
              <a:cs typeface="Fira Sans"/>
              <a:sym typeface="Fira Sans"/>
            </a:endParaRPr>
          </a:p>
        </p:txBody>
      </p:sp>
      <p:sp>
        <p:nvSpPr>
          <p:cNvPr id="294" name="Google Shape;294;p36"/>
          <p:cNvSpPr txBox="1">
            <a:spLocks noGrp="1"/>
          </p:cNvSpPr>
          <p:nvPr>
            <p:ph type="title"/>
          </p:nvPr>
        </p:nvSpPr>
        <p:spPr>
          <a:xfrm>
            <a:off x="4202202" y="2772475"/>
            <a:ext cx="415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dirty="0">
                <a:solidFill>
                  <a:srgbClr val="FFFFFF"/>
                </a:solidFill>
                <a:latin typeface="Fira Sans"/>
                <a:ea typeface="Fira Sans"/>
                <a:cs typeface="Fira Sans"/>
                <a:sym typeface="Fira Sans"/>
              </a:rPr>
              <a:t>Advantages of Working on Saturn Cloud</a:t>
            </a:r>
            <a:endParaRPr dirty="0">
              <a:solidFill>
                <a:srgbClr val="FFFFFF"/>
              </a:solidFill>
              <a:latin typeface="Fira Sans"/>
              <a:ea typeface="Fira Sans"/>
              <a:cs typeface="Fira Sans"/>
              <a:sym typeface="Fira Sans"/>
            </a:endParaRPr>
          </a:p>
        </p:txBody>
      </p:sp>
      <p:sp>
        <p:nvSpPr>
          <p:cNvPr id="295" name="Google Shape;295;p36"/>
          <p:cNvSpPr/>
          <p:nvPr/>
        </p:nvSpPr>
        <p:spPr>
          <a:xfrm>
            <a:off x="4202225" y="812580"/>
            <a:ext cx="4084500" cy="1537200"/>
          </a:xfrm>
          <a:prstGeom prst="rect">
            <a:avLst/>
          </a:prstGeom>
          <a:noFill/>
          <a:ln>
            <a:noFill/>
          </a:ln>
        </p:spPr>
        <p:txBody>
          <a:bodyPr spcFirstLastPara="1" wrap="square" lIns="91425" tIns="91425" rIns="91425" bIns="91425" anchor="t" anchorCtr="0">
            <a:noAutofit/>
          </a:bodyPr>
          <a:lstStyle/>
          <a:p>
            <a:pPr marL="342900" lvl="0" indent="-190500" algn="l" rtl="0">
              <a:lnSpc>
                <a:spcPct val="115000"/>
              </a:lnSpc>
              <a:spcBef>
                <a:spcPts val="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Practice using Git / GitHub → in-demand skills!</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Forking labs on GitHub contributes to a robust, ‘green’ commit history</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Content is more accessible after the program</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1000"/>
              </a:spcAft>
              <a:buClr>
                <a:srgbClr val="FFFFFF"/>
              </a:buClr>
              <a:buSzPts val="1200"/>
              <a:buFont typeface="Fira Sans"/>
              <a:buChar char="●"/>
            </a:pPr>
            <a:r>
              <a:rPr lang="en" sz="1200">
                <a:solidFill>
                  <a:srgbClr val="FFFFFF"/>
                </a:solidFill>
                <a:latin typeface="Fira Sans"/>
                <a:ea typeface="Fira Sans"/>
                <a:cs typeface="Fira Sans"/>
                <a:sym typeface="Fira Sans"/>
              </a:rPr>
              <a:t>More ‘real world’</a:t>
            </a:r>
            <a:endParaRPr sz="1200">
              <a:solidFill>
                <a:srgbClr val="FFFFFF"/>
              </a:solidFill>
              <a:latin typeface="Fira Sans"/>
              <a:ea typeface="Fira Sans"/>
              <a:cs typeface="Fira Sans"/>
              <a:sym typeface="Fira Sans"/>
            </a:endParaRPr>
          </a:p>
        </p:txBody>
      </p:sp>
      <p:pic>
        <p:nvPicPr>
          <p:cNvPr id="297" name="Google Shape;297;p36"/>
          <p:cNvPicPr preferRelativeResize="0"/>
          <p:nvPr/>
        </p:nvPicPr>
        <p:blipFill rotWithShape="1">
          <a:blip r:embed="rId4">
            <a:alphaModFix/>
          </a:blip>
          <a:srcRect t="24206" r="72074" b="26190"/>
          <a:stretch/>
        </p:blipFill>
        <p:spPr>
          <a:xfrm>
            <a:off x="3980275" y="783100"/>
            <a:ext cx="391977" cy="391651"/>
          </a:xfrm>
          <a:prstGeom prst="rect">
            <a:avLst/>
          </a:prstGeom>
          <a:noFill/>
          <a:ln>
            <a:noFill/>
          </a:ln>
        </p:spPr>
      </p:pic>
      <p:pic>
        <p:nvPicPr>
          <p:cNvPr id="1030" name="Picture 6" descr="Saturn Cloud (@saturn_cloud) / Twitter">
            <a:extLst>
              <a:ext uri="{FF2B5EF4-FFF2-40B4-BE49-F238E27FC236}">
                <a16:creationId xmlns:a16="http://schemas.microsoft.com/office/drawing/2014/main" id="{2347E9A5-2341-82E6-B76B-95E1F17359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141" y="530286"/>
            <a:ext cx="897278" cy="8972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83A3DB-9035-00F4-8E84-C3B5DB655656}"/>
              </a:ext>
            </a:extLst>
          </p:cNvPr>
          <p:cNvPicPr>
            <a:picLocks noChangeAspect="1"/>
          </p:cNvPicPr>
          <p:nvPr/>
        </p:nvPicPr>
        <p:blipFill rotWithShape="1">
          <a:blip r:embed="rId6"/>
          <a:srcRect b="6746"/>
          <a:stretch/>
        </p:blipFill>
        <p:spPr>
          <a:xfrm>
            <a:off x="4007157" y="105053"/>
            <a:ext cx="4084500" cy="2539293"/>
          </a:xfrm>
          <a:prstGeom prst="rect">
            <a:avLst/>
          </a:prstGeom>
        </p:spPr>
      </p:pic>
      <p:pic>
        <p:nvPicPr>
          <p:cNvPr id="5" name="Picture 4">
            <a:extLst>
              <a:ext uri="{FF2B5EF4-FFF2-40B4-BE49-F238E27FC236}">
                <a16:creationId xmlns:a16="http://schemas.microsoft.com/office/drawing/2014/main" id="{89705A66-A389-3159-42B9-A2078ABBC493}"/>
              </a:ext>
            </a:extLst>
          </p:cNvPr>
          <p:cNvPicPr>
            <a:picLocks noChangeAspect="1"/>
          </p:cNvPicPr>
          <p:nvPr/>
        </p:nvPicPr>
        <p:blipFill rotWithShape="1">
          <a:blip r:embed="rId7"/>
          <a:srcRect l="7824" t="8299" r="8411" b="4865"/>
          <a:stretch/>
        </p:blipFill>
        <p:spPr>
          <a:xfrm>
            <a:off x="3980275" y="2772475"/>
            <a:ext cx="3332206" cy="2302954"/>
          </a:xfrm>
          <a:prstGeom prst="rect">
            <a:avLst/>
          </a:prstGeom>
        </p:spPr>
      </p:pic>
    </p:spTree>
    <p:extLst>
      <p:ext uri="{BB962C8B-B14F-4D97-AF65-F5344CB8AC3E}">
        <p14:creationId xmlns:p14="http://schemas.microsoft.com/office/powerpoint/2010/main" val="19836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6"/>
          <p:cNvSpPr/>
          <p:nvPr/>
        </p:nvSpPr>
        <p:spPr>
          <a:xfrm flipH="1">
            <a:off x="-24838" y="0"/>
            <a:ext cx="30135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0" name="Google Shape;290;p36"/>
          <p:cNvPicPr preferRelativeResize="0"/>
          <p:nvPr/>
        </p:nvPicPr>
        <p:blipFill>
          <a:blip r:embed="rId3">
            <a:alphaModFix/>
          </a:blip>
          <a:stretch>
            <a:fillRect/>
          </a:stretch>
        </p:blipFill>
        <p:spPr>
          <a:xfrm rot="5400000" flipH="1">
            <a:off x="344730" y="2089550"/>
            <a:ext cx="5143501" cy="964400"/>
          </a:xfrm>
          <a:prstGeom prst="rect">
            <a:avLst/>
          </a:prstGeom>
          <a:noFill/>
          <a:ln>
            <a:noFill/>
          </a:ln>
        </p:spPr>
      </p:pic>
      <p:sp>
        <p:nvSpPr>
          <p:cNvPr id="291" name="Google Shape;291;p36"/>
          <p:cNvSpPr/>
          <p:nvPr/>
        </p:nvSpPr>
        <p:spPr>
          <a:xfrm>
            <a:off x="280850" y="1221943"/>
            <a:ext cx="2315100" cy="34947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FontTx/>
              <a:buChar char="-"/>
            </a:pPr>
            <a:r>
              <a:rPr lang="en-US" dirty="0">
                <a:solidFill>
                  <a:srgbClr val="101820"/>
                </a:solidFill>
                <a:latin typeface="Fira Sans"/>
                <a:ea typeface="Fira Sans"/>
                <a:cs typeface="Fira Sans"/>
                <a:sym typeface="Fira Sans"/>
              </a:rPr>
              <a:t>Several lessons per topic</a:t>
            </a:r>
          </a:p>
          <a:p>
            <a:pPr marL="285750" lvl="0" indent="-285750" algn="l" rtl="0">
              <a:lnSpc>
                <a:spcPct val="100000"/>
              </a:lnSpc>
              <a:spcBef>
                <a:spcPts val="0"/>
              </a:spcBef>
              <a:spcAft>
                <a:spcPts val="0"/>
              </a:spcAft>
              <a:buFontTx/>
              <a:buChar char="-"/>
            </a:pPr>
            <a:r>
              <a:rPr lang="en-US" dirty="0">
                <a:solidFill>
                  <a:srgbClr val="101820"/>
                </a:solidFill>
                <a:latin typeface="Fira Sans"/>
                <a:ea typeface="Fira Sans"/>
                <a:cs typeface="Fira Sans"/>
                <a:sym typeface="Fira Sans"/>
              </a:rPr>
              <a:t>Mix of static Canvas content + Saturn Cloud </a:t>
            </a:r>
            <a:r>
              <a:rPr lang="en-US" dirty="0" err="1">
                <a:solidFill>
                  <a:srgbClr val="101820"/>
                </a:solidFill>
                <a:latin typeface="Fira Sans"/>
                <a:ea typeface="Fira Sans"/>
                <a:cs typeface="Fira Sans"/>
                <a:sym typeface="Fira Sans"/>
              </a:rPr>
              <a:t>Jupyter</a:t>
            </a:r>
            <a:r>
              <a:rPr lang="en-US" dirty="0">
                <a:solidFill>
                  <a:srgbClr val="101820"/>
                </a:solidFill>
                <a:latin typeface="Fira Sans"/>
                <a:ea typeface="Fira Sans"/>
                <a:cs typeface="Fira Sans"/>
                <a:sym typeface="Fira Sans"/>
              </a:rPr>
              <a:t> notebooks</a:t>
            </a:r>
            <a:endParaRPr dirty="0">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endParaRPr sz="1100" dirty="0">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endParaRPr sz="1100" dirty="0">
              <a:solidFill>
                <a:srgbClr val="101820"/>
              </a:solidFill>
              <a:latin typeface="Fira Sans"/>
              <a:ea typeface="Fira Sans"/>
              <a:cs typeface="Fira Sans"/>
              <a:sym typeface="Fira Sans"/>
            </a:endParaRPr>
          </a:p>
        </p:txBody>
      </p:sp>
      <p:sp>
        <p:nvSpPr>
          <p:cNvPr id="292" name="Google Shape;292;p36"/>
          <p:cNvSpPr txBox="1">
            <a:spLocks noGrp="1"/>
          </p:cNvSpPr>
          <p:nvPr>
            <p:ph type="title"/>
          </p:nvPr>
        </p:nvSpPr>
        <p:spPr>
          <a:xfrm>
            <a:off x="280851" y="692575"/>
            <a:ext cx="3013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solidFill>
                  <a:srgbClr val="101820"/>
                </a:solidFill>
                <a:latin typeface="DM Serif Display"/>
                <a:ea typeface="DM Serif Display"/>
                <a:cs typeface="DM Serif Display"/>
                <a:sym typeface="DM Serif Display"/>
              </a:rPr>
              <a:t>Lessons</a:t>
            </a:r>
            <a:endParaRPr dirty="0">
              <a:solidFill>
                <a:srgbClr val="101820"/>
              </a:solidFill>
              <a:latin typeface="DM Serif Display"/>
              <a:ea typeface="DM Serif Display"/>
              <a:cs typeface="DM Serif Display"/>
              <a:sym typeface="DM Serif Display"/>
            </a:endParaRPr>
          </a:p>
        </p:txBody>
      </p:sp>
      <p:sp>
        <p:nvSpPr>
          <p:cNvPr id="293" name="Google Shape;293;p36"/>
          <p:cNvSpPr txBox="1">
            <a:spLocks noGrp="1"/>
          </p:cNvSpPr>
          <p:nvPr>
            <p:ph type="title"/>
          </p:nvPr>
        </p:nvSpPr>
        <p:spPr>
          <a:xfrm>
            <a:off x="4202192" y="387132"/>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Locally</a:t>
            </a:r>
            <a:endParaRPr>
              <a:solidFill>
                <a:srgbClr val="FFFFFF"/>
              </a:solidFill>
              <a:latin typeface="Fira Sans"/>
              <a:ea typeface="Fira Sans"/>
              <a:cs typeface="Fira Sans"/>
              <a:sym typeface="Fira Sans"/>
            </a:endParaRPr>
          </a:p>
        </p:txBody>
      </p:sp>
      <p:sp>
        <p:nvSpPr>
          <p:cNvPr id="294" name="Google Shape;294;p36"/>
          <p:cNvSpPr txBox="1">
            <a:spLocks noGrp="1"/>
          </p:cNvSpPr>
          <p:nvPr>
            <p:ph type="title"/>
          </p:nvPr>
        </p:nvSpPr>
        <p:spPr>
          <a:xfrm>
            <a:off x="4202202" y="2772475"/>
            <a:ext cx="415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dirty="0">
                <a:solidFill>
                  <a:srgbClr val="FFFFFF"/>
                </a:solidFill>
                <a:latin typeface="Fira Sans"/>
                <a:ea typeface="Fira Sans"/>
                <a:cs typeface="Fira Sans"/>
                <a:sym typeface="Fira Sans"/>
              </a:rPr>
              <a:t>Advantages of Working on Saturn Cloud</a:t>
            </a:r>
            <a:endParaRPr dirty="0">
              <a:solidFill>
                <a:srgbClr val="FFFFFF"/>
              </a:solidFill>
              <a:latin typeface="Fira Sans"/>
              <a:ea typeface="Fira Sans"/>
              <a:cs typeface="Fira Sans"/>
              <a:sym typeface="Fira Sans"/>
            </a:endParaRPr>
          </a:p>
        </p:txBody>
      </p:sp>
      <p:sp>
        <p:nvSpPr>
          <p:cNvPr id="295" name="Google Shape;295;p36"/>
          <p:cNvSpPr/>
          <p:nvPr/>
        </p:nvSpPr>
        <p:spPr>
          <a:xfrm>
            <a:off x="4202225" y="812580"/>
            <a:ext cx="4084500" cy="1537200"/>
          </a:xfrm>
          <a:prstGeom prst="rect">
            <a:avLst/>
          </a:prstGeom>
          <a:noFill/>
          <a:ln>
            <a:noFill/>
          </a:ln>
        </p:spPr>
        <p:txBody>
          <a:bodyPr spcFirstLastPara="1" wrap="square" lIns="91425" tIns="91425" rIns="91425" bIns="91425" anchor="t" anchorCtr="0">
            <a:noAutofit/>
          </a:bodyPr>
          <a:lstStyle/>
          <a:p>
            <a:pPr marL="342900" lvl="0" indent="-190500" algn="l" rtl="0">
              <a:lnSpc>
                <a:spcPct val="115000"/>
              </a:lnSpc>
              <a:spcBef>
                <a:spcPts val="0"/>
              </a:spcBef>
              <a:spcAft>
                <a:spcPts val="0"/>
              </a:spcAft>
              <a:buClr>
                <a:srgbClr val="FFFFFF"/>
              </a:buClr>
              <a:buSzPts val="1200"/>
              <a:buFont typeface="Fira Sans"/>
              <a:buChar char="●"/>
            </a:pPr>
            <a:r>
              <a:rPr lang="en" sz="1200" dirty="0">
                <a:solidFill>
                  <a:srgbClr val="FFFFFF"/>
                </a:solidFill>
                <a:latin typeface="Fira Sans"/>
                <a:ea typeface="Fira Sans"/>
                <a:cs typeface="Fira Sans"/>
                <a:sym typeface="Fira Sans"/>
              </a:rPr>
              <a:t>Practice using Git / GitHub → in-demand skills!</a:t>
            </a:r>
            <a:endParaRPr sz="1200" dirty="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dirty="0">
                <a:solidFill>
                  <a:srgbClr val="FFFFFF"/>
                </a:solidFill>
                <a:latin typeface="Fira Sans"/>
                <a:ea typeface="Fira Sans"/>
                <a:cs typeface="Fira Sans"/>
                <a:sym typeface="Fira Sans"/>
              </a:rPr>
              <a:t>Forking labs on GitHub contributes to a robust, ‘green’ commit history</a:t>
            </a:r>
            <a:endParaRPr sz="1200" dirty="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dirty="0">
                <a:solidFill>
                  <a:srgbClr val="FFFFFF"/>
                </a:solidFill>
                <a:latin typeface="Fira Sans"/>
                <a:ea typeface="Fira Sans"/>
                <a:cs typeface="Fira Sans"/>
                <a:sym typeface="Fira Sans"/>
              </a:rPr>
              <a:t>Content is more accessible after the program</a:t>
            </a:r>
            <a:endParaRPr sz="1200" dirty="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1000"/>
              </a:spcAft>
              <a:buClr>
                <a:srgbClr val="FFFFFF"/>
              </a:buClr>
              <a:buSzPts val="1200"/>
              <a:buFont typeface="Fira Sans"/>
              <a:buChar char="●"/>
            </a:pPr>
            <a:r>
              <a:rPr lang="en" sz="1200" dirty="0">
                <a:solidFill>
                  <a:srgbClr val="FFFFFF"/>
                </a:solidFill>
                <a:latin typeface="Fira Sans"/>
                <a:ea typeface="Fira Sans"/>
                <a:cs typeface="Fira Sans"/>
                <a:sym typeface="Fira Sans"/>
              </a:rPr>
              <a:t>More ‘real world’</a:t>
            </a:r>
            <a:endParaRPr sz="1200" dirty="0">
              <a:solidFill>
                <a:srgbClr val="FFFFFF"/>
              </a:solidFill>
              <a:latin typeface="Fira Sans"/>
              <a:ea typeface="Fira Sans"/>
              <a:cs typeface="Fira Sans"/>
              <a:sym typeface="Fira Sans"/>
            </a:endParaRPr>
          </a:p>
        </p:txBody>
      </p:sp>
      <p:pic>
        <p:nvPicPr>
          <p:cNvPr id="297" name="Google Shape;297;p36"/>
          <p:cNvPicPr preferRelativeResize="0"/>
          <p:nvPr/>
        </p:nvPicPr>
        <p:blipFill rotWithShape="1">
          <a:blip r:embed="rId4">
            <a:alphaModFix/>
          </a:blip>
          <a:srcRect t="24206" r="72074" b="26190"/>
          <a:stretch/>
        </p:blipFill>
        <p:spPr>
          <a:xfrm>
            <a:off x="3980275" y="783100"/>
            <a:ext cx="391977" cy="391651"/>
          </a:xfrm>
          <a:prstGeom prst="rect">
            <a:avLst/>
          </a:prstGeom>
          <a:noFill/>
          <a:ln>
            <a:noFill/>
          </a:ln>
        </p:spPr>
      </p:pic>
      <p:pic>
        <p:nvPicPr>
          <p:cNvPr id="3" name="Picture 2">
            <a:extLst>
              <a:ext uri="{FF2B5EF4-FFF2-40B4-BE49-F238E27FC236}">
                <a16:creationId xmlns:a16="http://schemas.microsoft.com/office/drawing/2014/main" id="{E9F5BE9A-AB46-77E7-C087-0CD8153DAFA8}"/>
              </a:ext>
            </a:extLst>
          </p:cNvPr>
          <p:cNvPicPr>
            <a:picLocks noChangeAspect="1"/>
          </p:cNvPicPr>
          <p:nvPr/>
        </p:nvPicPr>
        <p:blipFill rotWithShape="1">
          <a:blip r:embed="rId5"/>
          <a:srcRect l="7239" t="13465" r="3180" b="7527"/>
          <a:stretch/>
        </p:blipFill>
        <p:spPr>
          <a:xfrm>
            <a:off x="5290468" y="148634"/>
            <a:ext cx="3720080" cy="2187358"/>
          </a:xfrm>
          <a:prstGeom prst="rect">
            <a:avLst/>
          </a:prstGeom>
        </p:spPr>
      </p:pic>
      <p:sp>
        <p:nvSpPr>
          <p:cNvPr id="4" name="TextBox 3">
            <a:extLst>
              <a:ext uri="{FF2B5EF4-FFF2-40B4-BE49-F238E27FC236}">
                <a16:creationId xmlns:a16="http://schemas.microsoft.com/office/drawing/2014/main" id="{36651C4C-4821-87A9-9149-BE464E037EF0}"/>
              </a:ext>
            </a:extLst>
          </p:cNvPr>
          <p:cNvSpPr txBox="1"/>
          <p:nvPr/>
        </p:nvSpPr>
        <p:spPr>
          <a:xfrm>
            <a:off x="3346155" y="101143"/>
            <a:ext cx="2162433" cy="307777"/>
          </a:xfrm>
          <a:prstGeom prst="rect">
            <a:avLst/>
          </a:prstGeom>
          <a:noFill/>
        </p:spPr>
        <p:txBody>
          <a:bodyPr wrap="square" rtlCol="0">
            <a:spAutoFit/>
          </a:bodyPr>
          <a:lstStyle/>
          <a:p>
            <a:r>
              <a:rPr lang="en-US" dirty="0"/>
              <a:t>Static Canvas Pages</a:t>
            </a:r>
          </a:p>
        </p:txBody>
      </p:sp>
      <p:sp>
        <p:nvSpPr>
          <p:cNvPr id="5" name="TextBox 4">
            <a:extLst>
              <a:ext uri="{FF2B5EF4-FFF2-40B4-BE49-F238E27FC236}">
                <a16:creationId xmlns:a16="http://schemas.microsoft.com/office/drawing/2014/main" id="{368354A4-7DD4-4317-7BB3-1AA55CE15C38}"/>
              </a:ext>
            </a:extLst>
          </p:cNvPr>
          <p:cNvSpPr txBox="1"/>
          <p:nvPr/>
        </p:nvSpPr>
        <p:spPr>
          <a:xfrm>
            <a:off x="3876121" y="2707683"/>
            <a:ext cx="2401331" cy="523220"/>
          </a:xfrm>
          <a:prstGeom prst="rect">
            <a:avLst/>
          </a:prstGeom>
          <a:noFill/>
        </p:spPr>
        <p:txBody>
          <a:bodyPr wrap="square" rtlCol="0">
            <a:spAutoFit/>
          </a:bodyPr>
          <a:lstStyle/>
          <a:p>
            <a:r>
              <a:rPr lang="en-US" dirty="0"/>
              <a:t>Lessons on </a:t>
            </a:r>
          </a:p>
          <a:p>
            <a:r>
              <a:rPr lang="en-US" dirty="0"/>
              <a:t>Saturn Cloud</a:t>
            </a:r>
          </a:p>
        </p:txBody>
      </p:sp>
      <p:pic>
        <p:nvPicPr>
          <p:cNvPr id="9" name="Picture 8">
            <a:extLst>
              <a:ext uri="{FF2B5EF4-FFF2-40B4-BE49-F238E27FC236}">
                <a16:creationId xmlns:a16="http://schemas.microsoft.com/office/drawing/2014/main" id="{1CEFB3B1-1E8A-93F1-2AE9-80D6A5703F63}"/>
              </a:ext>
            </a:extLst>
          </p:cNvPr>
          <p:cNvPicPr>
            <a:picLocks noChangeAspect="1"/>
          </p:cNvPicPr>
          <p:nvPr/>
        </p:nvPicPr>
        <p:blipFill rotWithShape="1">
          <a:blip r:embed="rId6"/>
          <a:srcRect l="7611" t="7950" r="7611" b="15799"/>
          <a:stretch/>
        </p:blipFill>
        <p:spPr>
          <a:xfrm>
            <a:off x="5241737" y="2621981"/>
            <a:ext cx="3768811" cy="2259842"/>
          </a:xfrm>
          <a:prstGeom prst="rect">
            <a:avLst/>
          </a:prstGeom>
        </p:spPr>
      </p:pic>
    </p:spTree>
    <p:extLst>
      <p:ext uri="{BB962C8B-B14F-4D97-AF65-F5344CB8AC3E}">
        <p14:creationId xmlns:p14="http://schemas.microsoft.com/office/powerpoint/2010/main" val="423601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7"/>
          <p:cNvPicPr preferRelativeResize="0"/>
          <p:nvPr/>
        </p:nvPicPr>
        <p:blipFill rotWithShape="1">
          <a:blip r:embed="rId3">
            <a:alphaModFix/>
          </a:blip>
          <a:srcRect l="8891" r="14191"/>
          <a:stretch/>
        </p:blipFill>
        <p:spPr>
          <a:xfrm>
            <a:off x="3208000" y="0"/>
            <a:ext cx="5935800" cy="5143500"/>
          </a:xfrm>
          <a:prstGeom prst="roundRect">
            <a:avLst>
              <a:gd name="adj" fmla="val 0"/>
            </a:avLst>
          </a:prstGeom>
          <a:noFill/>
          <a:ln>
            <a:noFill/>
          </a:ln>
        </p:spPr>
      </p:pic>
      <p:sp>
        <p:nvSpPr>
          <p:cNvPr id="304" name="Google Shape;304;p37"/>
          <p:cNvSpPr txBox="1">
            <a:spLocks noGrp="1"/>
          </p:cNvSpPr>
          <p:nvPr>
            <p:ph type="ctrTitle"/>
          </p:nvPr>
        </p:nvSpPr>
        <p:spPr>
          <a:xfrm>
            <a:off x="280850" y="1125300"/>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300">
                <a:solidFill>
                  <a:srgbClr val="101820"/>
                </a:solidFill>
                <a:latin typeface="DM Serif Display"/>
                <a:ea typeface="DM Serif Display"/>
                <a:cs typeface="DM Serif Display"/>
                <a:sym typeface="DM Serif Display"/>
              </a:rPr>
              <a:t>Assessment Details</a:t>
            </a: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a:solidFill>
                <a:srgbClr val="101820"/>
              </a:solidFill>
              <a:latin typeface="DM Serif Display"/>
              <a:ea typeface="DM Serif Display"/>
              <a:cs typeface="DM Serif Display"/>
              <a:sym typeface="DM Serif Display"/>
            </a:endParaRPr>
          </a:p>
        </p:txBody>
      </p:sp>
      <p:pic>
        <p:nvPicPr>
          <p:cNvPr id="305" name="Google Shape;305;p37"/>
          <p:cNvPicPr preferRelativeResize="0"/>
          <p:nvPr/>
        </p:nvPicPr>
        <p:blipFill>
          <a:blip r:embed="rId4">
            <a:alphaModFix/>
          </a:blip>
          <a:stretch>
            <a:fillRect/>
          </a:stretch>
        </p:blipFill>
        <p:spPr>
          <a:xfrm rot="5400000">
            <a:off x="2476750" y="2571749"/>
            <a:ext cx="1887501" cy="1887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09"/>
        <p:cNvGrpSpPr/>
        <p:nvPr/>
      </p:nvGrpSpPr>
      <p:grpSpPr>
        <a:xfrm>
          <a:off x="0" y="0"/>
          <a:ext cx="0" cy="0"/>
          <a:chOff x="0" y="0"/>
          <a:chExt cx="0" cy="0"/>
        </a:xfrm>
      </p:grpSpPr>
      <p:sp>
        <p:nvSpPr>
          <p:cNvPr id="310" name="Google Shape;310;p3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311" name="Google Shape;311;p38"/>
          <p:cNvPicPr preferRelativeResize="0"/>
          <p:nvPr/>
        </p:nvPicPr>
        <p:blipFill rotWithShape="1">
          <a:blip r:embed="rId3">
            <a:alphaModFix/>
          </a:blip>
          <a:srcRect l="200" t="28191" r="-199" b="-14272"/>
          <a:stretch/>
        </p:blipFill>
        <p:spPr>
          <a:xfrm>
            <a:off x="0" y="-24714"/>
            <a:ext cx="4752425" cy="1954900"/>
          </a:xfrm>
          <a:prstGeom prst="rect">
            <a:avLst/>
          </a:prstGeom>
          <a:noFill/>
          <a:ln>
            <a:noFill/>
          </a:ln>
        </p:spPr>
      </p:pic>
      <p:sp>
        <p:nvSpPr>
          <p:cNvPr id="312" name="Google Shape;312;p38"/>
          <p:cNvSpPr txBox="1"/>
          <p:nvPr/>
        </p:nvSpPr>
        <p:spPr>
          <a:xfrm>
            <a:off x="271275" y="211764"/>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314" name="Google Shape;314;p38"/>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Blog Posts</a:t>
            </a:r>
            <a:endParaRPr sz="1700">
              <a:solidFill>
                <a:srgbClr val="101820"/>
              </a:solidFill>
              <a:latin typeface="Fira Sans"/>
              <a:ea typeface="Fira Sans"/>
              <a:cs typeface="Fira Sans"/>
              <a:sym typeface="Fira Sans"/>
            </a:endParaRPr>
          </a:p>
        </p:txBody>
      </p:sp>
      <p:pic>
        <p:nvPicPr>
          <p:cNvPr id="5" name="Picture 4">
            <a:extLst>
              <a:ext uri="{FF2B5EF4-FFF2-40B4-BE49-F238E27FC236}">
                <a16:creationId xmlns:a16="http://schemas.microsoft.com/office/drawing/2014/main" id="{E8BDFCCC-6FC6-7A7A-0DE8-602C4B6D2241}"/>
              </a:ext>
            </a:extLst>
          </p:cNvPr>
          <p:cNvPicPr>
            <a:picLocks noChangeAspect="1"/>
          </p:cNvPicPr>
          <p:nvPr/>
        </p:nvPicPr>
        <p:blipFill rotWithShape="1">
          <a:blip r:embed="rId4"/>
          <a:srcRect l="18021" t="15216" r="29233" b="17037"/>
          <a:stretch/>
        </p:blipFill>
        <p:spPr>
          <a:xfrm>
            <a:off x="3393989" y="786872"/>
            <a:ext cx="4930346" cy="4221733"/>
          </a:xfrm>
          <a:prstGeom prst="rect">
            <a:avLst/>
          </a:prstGeom>
        </p:spPr>
      </p:pic>
      <p:sp>
        <p:nvSpPr>
          <p:cNvPr id="4" name="Rectangle 3">
            <a:extLst>
              <a:ext uri="{FF2B5EF4-FFF2-40B4-BE49-F238E27FC236}">
                <a16:creationId xmlns:a16="http://schemas.microsoft.com/office/drawing/2014/main" id="{BF2A9E60-31B9-490C-E4BF-AAEECB6EE8A5}"/>
              </a:ext>
            </a:extLst>
          </p:cNvPr>
          <p:cNvSpPr/>
          <p:nvPr/>
        </p:nvSpPr>
        <p:spPr>
          <a:xfrm>
            <a:off x="3541575" y="1259495"/>
            <a:ext cx="1371600" cy="2992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1" name="Google Shape;321;p39"/>
          <p:cNvSpPr txBox="1">
            <a:spLocks noGrp="1"/>
          </p:cNvSpPr>
          <p:nvPr>
            <p:ph type="title"/>
          </p:nvPr>
        </p:nvSpPr>
        <p:spPr>
          <a:xfrm>
            <a:off x="280849" y="436650"/>
            <a:ext cx="269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Blog Posts</a:t>
            </a:r>
            <a:endParaRPr sz="2800">
              <a:solidFill>
                <a:srgbClr val="101820"/>
              </a:solidFill>
              <a:latin typeface="DM Serif Display"/>
              <a:ea typeface="DM Serif Display"/>
              <a:cs typeface="DM Serif Display"/>
              <a:sym typeface="DM Serif Display"/>
            </a:endParaRPr>
          </a:p>
        </p:txBody>
      </p:sp>
      <p:sp>
        <p:nvSpPr>
          <p:cNvPr id="322" name="Google Shape;322;p39"/>
          <p:cNvSpPr txBox="1"/>
          <p:nvPr/>
        </p:nvSpPr>
        <p:spPr>
          <a:xfrm>
            <a:off x="3992225" y="692575"/>
            <a:ext cx="47694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Building a web presence demonstrating your data science chops is </a:t>
            </a:r>
            <a:r>
              <a:rPr lang="en" sz="1600" b="1">
                <a:solidFill>
                  <a:srgbClr val="FFFFFF"/>
                </a:solidFill>
                <a:latin typeface="Fira Sans"/>
                <a:ea typeface="Fira Sans"/>
                <a:cs typeface="Fira Sans"/>
                <a:sym typeface="Fira Sans"/>
              </a:rPr>
              <a:t>essential</a:t>
            </a:r>
            <a:r>
              <a:rPr lang="en" sz="1600">
                <a:solidFill>
                  <a:srgbClr val="FFFFFF"/>
                </a:solidFill>
                <a:latin typeface="Fira Sans"/>
                <a:ea typeface="Fira Sans"/>
                <a:cs typeface="Fira Sans"/>
                <a:sym typeface="Fira Sans"/>
              </a:rPr>
              <a:t> in the job search.</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To help you do so, you will be required to write </a:t>
            </a:r>
            <a:br>
              <a:rPr lang="en" sz="1600">
                <a:solidFill>
                  <a:srgbClr val="FFFFFF"/>
                </a:solidFill>
                <a:latin typeface="Fira Sans"/>
                <a:ea typeface="Fira Sans"/>
                <a:cs typeface="Fira Sans"/>
                <a:sym typeface="Fira Sans"/>
              </a:rPr>
            </a:br>
            <a:r>
              <a:rPr lang="en" sz="1600" b="1">
                <a:solidFill>
                  <a:srgbClr val="FFFFFF"/>
                </a:solidFill>
                <a:latin typeface="Fira Sans"/>
                <a:ea typeface="Fira Sans"/>
                <a:cs typeface="Fira Sans"/>
                <a:sym typeface="Fira Sans"/>
              </a:rPr>
              <a:t>4 blog posts</a:t>
            </a:r>
            <a:r>
              <a:rPr lang="en" sz="1600">
                <a:solidFill>
                  <a:srgbClr val="FFFFFF"/>
                </a:solidFill>
                <a:latin typeface="Fira Sans"/>
                <a:ea typeface="Fira Sans"/>
                <a:cs typeface="Fira Sans"/>
                <a:sym typeface="Fira Sans"/>
              </a:rPr>
              <a:t>: 1 for each phase (except Capstone). </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Blog posts will be due on </a:t>
            </a:r>
            <a:r>
              <a:rPr lang="en" sz="1600" b="1">
                <a:solidFill>
                  <a:srgbClr val="FFFFFF"/>
                </a:solidFill>
                <a:latin typeface="Fira Sans"/>
                <a:ea typeface="Fira Sans"/>
                <a:cs typeface="Fira Sans"/>
                <a:sym typeface="Fira Sans"/>
              </a:rPr>
              <a:t>second Monday</a:t>
            </a:r>
            <a:r>
              <a:rPr lang="en" sz="1600">
                <a:solidFill>
                  <a:srgbClr val="FFFFFF"/>
                </a:solidFill>
                <a:latin typeface="Fira Sans"/>
                <a:ea typeface="Fira Sans"/>
                <a:cs typeface="Fira Sans"/>
                <a:sym typeface="Fira Sans"/>
              </a:rPr>
              <a:t> of the phase.</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a:solidFill>
                  <a:srgbClr val="FFFFFF"/>
                </a:solidFill>
                <a:latin typeface="Fira Sans"/>
                <a:ea typeface="Fira Sans"/>
                <a:cs typeface="Fira Sans"/>
                <a:sym typeface="Fira Sans"/>
              </a:rPr>
              <a:t>We will </a:t>
            </a:r>
            <a:r>
              <a:rPr lang="en" sz="1600" b="1">
                <a:solidFill>
                  <a:srgbClr val="FFFFFF"/>
                </a:solidFill>
                <a:latin typeface="Fira Sans"/>
                <a:ea typeface="Fira Sans"/>
                <a:cs typeface="Fira Sans"/>
                <a:sym typeface="Fira Sans"/>
              </a:rPr>
              <a:t>present</a:t>
            </a:r>
            <a:r>
              <a:rPr lang="en" sz="1600">
                <a:solidFill>
                  <a:srgbClr val="FFFFFF"/>
                </a:solidFill>
                <a:latin typeface="Fira Sans"/>
                <a:ea typeface="Fira Sans"/>
                <a:cs typeface="Fira Sans"/>
                <a:sym typeface="Fira Sans"/>
              </a:rPr>
              <a:t> our blogs to each other during stand downs after the blog post due dates.</a:t>
            </a:r>
            <a:endParaRPr sz="1600">
              <a:solidFill>
                <a:srgbClr val="FFFFFF"/>
              </a:solidFill>
              <a:latin typeface="Fira Sans"/>
              <a:ea typeface="Fira Sans"/>
              <a:cs typeface="Fira Sans"/>
              <a:sym typeface="Fira Sans"/>
            </a:endParaRPr>
          </a:p>
        </p:txBody>
      </p:sp>
      <p:pic>
        <p:nvPicPr>
          <p:cNvPr id="323" name="Google Shape;323;p39"/>
          <p:cNvPicPr preferRelativeResize="0"/>
          <p:nvPr/>
        </p:nvPicPr>
        <p:blipFill rotWithShape="1">
          <a:blip r:embed="rId3">
            <a:alphaModFix/>
          </a:blip>
          <a:srcRect l="22217" r="11102"/>
          <a:stretch/>
        </p:blipFill>
        <p:spPr>
          <a:xfrm>
            <a:off x="1297850" y="2066625"/>
            <a:ext cx="2301000" cy="2300100"/>
          </a:xfrm>
          <a:prstGeom prst="roundRect">
            <a:avLst>
              <a:gd name="adj" fmla="val 11715"/>
            </a:avLst>
          </a:prstGeom>
          <a:noFill/>
          <a:ln>
            <a:noFill/>
          </a:ln>
        </p:spPr>
      </p:pic>
      <p:cxnSp>
        <p:nvCxnSpPr>
          <p:cNvPr id="324" name="Google Shape;324;p39"/>
          <p:cNvCxnSpPr/>
          <p:nvPr/>
        </p:nvCxnSpPr>
        <p:spPr>
          <a:xfrm>
            <a:off x="6473850" y="2508200"/>
            <a:ext cx="1466100" cy="0"/>
          </a:xfrm>
          <a:prstGeom prst="straightConnector1">
            <a:avLst/>
          </a:prstGeom>
          <a:noFill/>
          <a:ln w="19050" cap="flat" cmpd="sng">
            <a:solidFill>
              <a:srgbClr val="DE4B5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0"/>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0" name="Google Shape;330;p40"/>
          <p:cNvSpPr txBox="1">
            <a:spLocks noGrp="1"/>
          </p:cNvSpPr>
          <p:nvPr>
            <p:ph type="title"/>
          </p:nvPr>
        </p:nvSpPr>
        <p:spPr>
          <a:xfrm>
            <a:off x="280850" y="436650"/>
            <a:ext cx="2693700" cy="127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That’s right - first blog post is </a:t>
            </a:r>
            <a:r>
              <a:rPr lang="en" sz="2800" b="1">
                <a:solidFill>
                  <a:srgbClr val="101820"/>
                </a:solidFill>
                <a:latin typeface="DM Serif Display"/>
                <a:ea typeface="DM Serif Display"/>
                <a:cs typeface="DM Serif Display"/>
                <a:sym typeface="DM Serif Display"/>
              </a:rPr>
              <a:t>due next week!</a:t>
            </a:r>
            <a:endParaRPr sz="2800" b="1">
              <a:solidFill>
                <a:srgbClr val="101820"/>
              </a:solidFill>
              <a:latin typeface="DM Serif Display"/>
              <a:ea typeface="DM Serif Display"/>
              <a:cs typeface="DM Serif Display"/>
              <a:sym typeface="DM Serif Display"/>
            </a:endParaRPr>
          </a:p>
        </p:txBody>
      </p:sp>
      <p:sp>
        <p:nvSpPr>
          <p:cNvPr id="331" name="Google Shape;331;p40"/>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First blog post topic: </a:t>
            </a:r>
            <a:br>
              <a:rPr lang="en" sz="1600">
                <a:solidFill>
                  <a:srgbClr val="FFFFFF"/>
                </a:solidFill>
                <a:latin typeface="Fira Sans"/>
                <a:ea typeface="Fira Sans"/>
                <a:cs typeface="Fira Sans"/>
                <a:sym typeface="Fira Sans"/>
              </a:rPr>
            </a:br>
            <a:r>
              <a:rPr lang="en" sz="1600" b="1">
                <a:solidFill>
                  <a:srgbClr val="FFFFFF"/>
                </a:solidFill>
                <a:latin typeface="Fira Sans"/>
                <a:ea typeface="Fira Sans"/>
                <a:cs typeface="Fira Sans"/>
                <a:sym typeface="Fira Sans"/>
              </a:rPr>
              <a:t>Why did you decide to learn data science? </a:t>
            </a:r>
            <a:endParaRPr sz="1600" b="1">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Potential elements to include:</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Your past educational or career experience</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How you learned about data science</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Any particular data science-related projects that you find especially exciting</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How you chose Flatiron School</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1000"/>
              </a:spcAft>
              <a:buClr>
                <a:srgbClr val="FFFFFF"/>
              </a:buClr>
              <a:buSzPts val="1600"/>
              <a:buFont typeface="Fira Sans"/>
              <a:buChar char="●"/>
            </a:pPr>
            <a:r>
              <a:rPr lang="en" sz="1600">
                <a:solidFill>
                  <a:srgbClr val="FFFFFF"/>
                </a:solidFill>
                <a:latin typeface="Fira Sans"/>
                <a:ea typeface="Fira Sans"/>
                <a:cs typeface="Fira Sans"/>
                <a:sym typeface="Fira Sans"/>
              </a:rPr>
              <a:t>What you're hoping to do with data science in the future</a:t>
            </a:r>
            <a:endParaRPr sz="1600">
              <a:solidFill>
                <a:srgbClr val="FFFFFF"/>
              </a:solidFill>
              <a:latin typeface="Fira Sans"/>
              <a:ea typeface="Fira Sans"/>
              <a:cs typeface="Fira Sans"/>
              <a:sym typeface="Fira Sans"/>
            </a:endParaRPr>
          </a:p>
        </p:txBody>
      </p:sp>
      <p:cxnSp>
        <p:nvCxnSpPr>
          <p:cNvPr id="332" name="Google Shape;332;p40"/>
          <p:cNvCxnSpPr/>
          <p:nvPr/>
        </p:nvCxnSpPr>
        <p:spPr>
          <a:xfrm>
            <a:off x="389775" y="1830300"/>
            <a:ext cx="2355600" cy="0"/>
          </a:xfrm>
          <a:prstGeom prst="straightConnector1">
            <a:avLst/>
          </a:prstGeom>
          <a:noFill/>
          <a:ln w="19050" cap="flat" cmpd="sng">
            <a:solidFill>
              <a:srgbClr val="DE4B5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36"/>
        <p:cNvGrpSpPr/>
        <p:nvPr/>
      </p:nvGrpSpPr>
      <p:grpSpPr>
        <a:xfrm>
          <a:off x="0" y="0"/>
          <a:ext cx="0" cy="0"/>
          <a:chOff x="0" y="0"/>
          <a:chExt cx="0" cy="0"/>
        </a:xfrm>
      </p:grpSpPr>
      <p:pic>
        <p:nvPicPr>
          <p:cNvPr id="337" name="Google Shape;337;p41"/>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338" name="Google Shape;338;p41"/>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sp>
        <p:nvSpPr>
          <p:cNvPr id="339" name="Google Shape;339;p41"/>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340" name="Google Shape;340;p41"/>
          <p:cNvSpPr/>
          <p:nvPr/>
        </p:nvSpPr>
        <p:spPr>
          <a:xfrm>
            <a:off x="271275" y="1954900"/>
            <a:ext cx="12966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rgbClr val="101820"/>
                </a:solidFill>
                <a:latin typeface="Fira Sans"/>
                <a:ea typeface="Fira Sans"/>
                <a:cs typeface="Fira Sans"/>
                <a:sym typeface="Fira Sans"/>
              </a:rPr>
              <a:t>Checkpoints</a:t>
            </a:r>
            <a:endParaRPr sz="1500">
              <a:solidFill>
                <a:srgbClr val="101820"/>
              </a:solidFill>
              <a:latin typeface="Fira Sans"/>
              <a:ea typeface="Fira Sans"/>
              <a:cs typeface="Fira Sans"/>
              <a:sym typeface="Fira Sans"/>
            </a:endParaRPr>
          </a:p>
        </p:txBody>
      </p:sp>
      <p:pic>
        <p:nvPicPr>
          <p:cNvPr id="8" name="Picture 7">
            <a:extLst>
              <a:ext uri="{FF2B5EF4-FFF2-40B4-BE49-F238E27FC236}">
                <a16:creationId xmlns:a16="http://schemas.microsoft.com/office/drawing/2014/main" id="{2D9A11C7-8BBD-E4C8-7C6A-A35A30E2B36B}"/>
              </a:ext>
            </a:extLst>
          </p:cNvPr>
          <p:cNvPicPr>
            <a:picLocks noChangeAspect="1"/>
          </p:cNvPicPr>
          <p:nvPr/>
        </p:nvPicPr>
        <p:blipFill rotWithShape="1">
          <a:blip r:embed="rId4"/>
          <a:srcRect l="18555" t="28589" r="27845" b="19119"/>
          <a:stretch/>
        </p:blipFill>
        <p:spPr>
          <a:xfrm>
            <a:off x="3113903" y="1326291"/>
            <a:ext cx="5235146" cy="3404931"/>
          </a:xfrm>
          <a:prstGeom prst="rect">
            <a:avLst/>
          </a:prstGeom>
        </p:spPr>
      </p:pic>
      <p:sp>
        <p:nvSpPr>
          <p:cNvPr id="9" name="Rectangle 8">
            <a:extLst>
              <a:ext uri="{FF2B5EF4-FFF2-40B4-BE49-F238E27FC236}">
                <a16:creationId xmlns:a16="http://schemas.microsoft.com/office/drawing/2014/main" id="{C2B8ED7C-1690-7004-571D-20C16994A469}"/>
              </a:ext>
            </a:extLst>
          </p:cNvPr>
          <p:cNvSpPr/>
          <p:nvPr/>
        </p:nvSpPr>
        <p:spPr>
          <a:xfrm>
            <a:off x="3288775" y="2870887"/>
            <a:ext cx="5142652" cy="364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2"/>
          <p:cNvPicPr preferRelativeResize="0"/>
          <p:nvPr/>
        </p:nvPicPr>
        <p:blipFill rotWithShape="1">
          <a:blip r:embed="rId3">
            <a:alphaModFix/>
          </a:blip>
          <a:srcRect t="13548" b="-618"/>
          <a:stretch/>
        </p:blipFill>
        <p:spPr>
          <a:xfrm rot="5400000">
            <a:off x="1158213" y="1920590"/>
            <a:ext cx="2612301" cy="2274524"/>
          </a:xfrm>
          <a:prstGeom prst="rect">
            <a:avLst/>
          </a:prstGeom>
          <a:noFill/>
          <a:ln>
            <a:noFill/>
          </a:ln>
        </p:spPr>
      </p:pic>
      <p:sp>
        <p:nvSpPr>
          <p:cNvPr id="348" name="Google Shape;348;p42"/>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9" name="Google Shape;349;p42"/>
          <p:cNvSpPr txBox="1">
            <a:spLocks noGrp="1"/>
          </p:cNvSpPr>
          <p:nvPr>
            <p:ph type="title"/>
          </p:nvPr>
        </p:nvSpPr>
        <p:spPr>
          <a:xfrm>
            <a:off x="280849" y="436650"/>
            <a:ext cx="269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Checkpoints</a:t>
            </a:r>
            <a:endParaRPr sz="2800">
              <a:solidFill>
                <a:srgbClr val="101820"/>
              </a:solidFill>
              <a:latin typeface="DM Serif Display"/>
              <a:ea typeface="DM Serif Display"/>
              <a:cs typeface="DM Serif Display"/>
              <a:sym typeface="DM Serif Display"/>
            </a:endParaRPr>
          </a:p>
        </p:txBody>
      </p:sp>
      <p:sp>
        <p:nvSpPr>
          <p:cNvPr id="350" name="Google Shape;350;p42"/>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Check your understanding and key proficiencies.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You will have </a:t>
            </a:r>
            <a:r>
              <a:rPr lang="en" sz="1600" b="1" dirty="0">
                <a:solidFill>
                  <a:srgbClr val="FFFFFF"/>
                </a:solidFill>
                <a:latin typeface="Fira Sans"/>
                <a:ea typeface="Fira Sans"/>
                <a:cs typeface="Fira Sans"/>
                <a:sym typeface="Fira Sans"/>
              </a:rPr>
              <a:t>1 hour</a:t>
            </a:r>
            <a:r>
              <a:rPr lang="en" sz="1600" dirty="0">
                <a:solidFill>
                  <a:srgbClr val="FFFFFF"/>
                </a:solidFill>
                <a:latin typeface="Fira Sans"/>
                <a:ea typeface="Fira Sans"/>
                <a:cs typeface="Fira Sans"/>
                <a:sym typeface="Fira Sans"/>
              </a:rPr>
              <a:t> to complete the checkpoint.</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dirty="0">
                <a:solidFill>
                  <a:srgbClr val="FFFFFF"/>
                </a:solidFill>
                <a:latin typeface="Fira Sans"/>
                <a:ea typeface="Fira Sans"/>
                <a:cs typeface="Fira Sans"/>
                <a:sym typeface="Fira Sans"/>
              </a:rPr>
              <a:t>Checkpoints give you a chance to practice coding in a time-boxed session without the pressure - </a:t>
            </a:r>
            <a:r>
              <a:rPr lang="en" sz="1600" b="1" dirty="0">
                <a:solidFill>
                  <a:srgbClr val="FFFFFF"/>
                </a:solidFill>
                <a:latin typeface="Fira Sans"/>
                <a:ea typeface="Fira Sans"/>
                <a:cs typeface="Fira Sans"/>
                <a:sym typeface="Fira Sans"/>
              </a:rPr>
              <a:t>these assessments are not used to judge whether you progress through the program! </a:t>
            </a:r>
          </a:p>
          <a:p>
            <a:pPr marL="0" lvl="0" indent="0" algn="l" rtl="0">
              <a:lnSpc>
                <a:spcPct val="110000"/>
              </a:lnSpc>
              <a:spcBef>
                <a:spcPts val="1000"/>
              </a:spcBef>
              <a:spcAft>
                <a:spcPts val="1000"/>
              </a:spcAft>
              <a:buNone/>
            </a:pPr>
            <a:r>
              <a:rPr lang="en" sz="1600" b="1" dirty="0">
                <a:solidFill>
                  <a:srgbClr val="FFFFFF"/>
                </a:solidFill>
                <a:latin typeface="Fira Sans"/>
                <a:ea typeface="Fira Sans"/>
                <a:cs typeface="Fira Sans"/>
                <a:sym typeface="Fira Sans"/>
              </a:rPr>
              <a:t>Also helps instructional staff gauge how you are doing. </a:t>
            </a:r>
            <a:r>
              <a:rPr lang="en" sz="1600" b="1" i="1" dirty="0">
                <a:solidFill>
                  <a:srgbClr val="FFFFFF"/>
                </a:solidFill>
                <a:latin typeface="Fira Sans"/>
                <a:ea typeface="Fira Sans"/>
                <a:cs typeface="Fira Sans"/>
                <a:sym typeface="Fira Sans"/>
              </a:rPr>
              <a:t>Take them seriously.</a:t>
            </a:r>
            <a:endParaRPr sz="1600" i="1" dirty="0">
              <a:solidFill>
                <a:srgbClr val="FFFFFF"/>
              </a:solidFill>
              <a:latin typeface="Fira Sans"/>
              <a:ea typeface="Fira Sans"/>
              <a:cs typeface="Fira Sans"/>
              <a:sym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78"/>
        <p:cNvGrpSpPr/>
        <p:nvPr/>
      </p:nvGrpSpPr>
      <p:grpSpPr>
        <a:xfrm>
          <a:off x="0" y="0"/>
          <a:ext cx="0" cy="0"/>
          <a:chOff x="0" y="0"/>
          <a:chExt cx="0" cy="0"/>
        </a:xfrm>
      </p:grpSpPr>
      <p:pic>
        <p:nvPicPr>
          <p:cNvPr id="79" name="Google Shape;79;p16"/>
          <p:cNvPicPr preferRelativeResize="0"/>
          <p:nvPr/>
        </p:nvPicPr>
        <p:blipFill rotWithShape="1">
          <a:blip r:embed="rId3">
            <a:alphaModFix amt="60000"/>
          </a:blip>
          <a:srcRect t="28191" b="-14272"/>
          <a:stretch/>
        </p:blipFill>
        <p:spPr>
          <a:xfrm>
            <a:off x="0" y="0"/>
            <a:ext cx="4752425" cy="1954900"/>
          </a:xfrm>
          <a:prstGeom prst="rect">
            <a:avLst/>
          </a:prstGeom>
          <a:noFill/>
          <a:ln>
            <a:noFill/>
          </a:ln>
        </p:spPr>
      </p:pic>
      <p:sp>
        <p:nvSpPr>
          <p:cNvPr id="83" name="Google Shape;83;p16"/>
          <p:cNvSpPr/>
          <p:nvPr/>
        </p:nvSpPr>
        <p:spPr>
          <a:xfrm>
            <a:off x="1989334" y="4389731"/>
            <a:ext cx="1782566" cy="429000"/>
          </a:xfrm>
          <a:prstGeom prst="roundRect">
            <a:avLst>
              <a:gd name="adj" fmla="val 1269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01820"/>
                </a:solidFill>
              </a:rPr>
              <a:t>Praveen Gowtham</a:t>
            </a:r>
            <a:endParaRPr dirty="0">
              <a:solidFill>
                <a:srgbClr val="101820"/>
              </a:solidFill>
            </a:endParaRPr>
          </a:p>
        </p:txBody>
      </p:sp>
      <p:sp>
        <p:nvSpPr>
          <p:cNvPr id="84" name="Google Shape;84;p16"/>
          <p:cNvSpPr/>
          <p:nvPr/>
        </p:nvSpPr>
        <p:spPr>
          <a:xfrm>
            <a:off x="5830927" y="4389731"/>
            <a:ext cx="1838442" cy="429000"/>
          </a:xfrm>
          <a:prstGeom prst="roundRect">
            <a:avLst>
              <a:gd name="adj" fmla="val 1269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01820"/>
                </a:solidFill>
              </a:rPr>
              <a:t>Brendan Hutchinson</a:t>
            </a:r>
            <a:endParaRPr dirty="0">
              <a:solidFill>
                <a:srgbClr val="101820"/>
              </a:solidFill>
            </a:endParaRPr>
          </a:p>
        </p:txBody>
      </p:sp>
      <p:sp>
        <p:nvSpPr>
          <p:cNvPr id="86" name="Google Shape;86;p16"/>
          <p:cNvSpPr txBox="1">
            <a:spLocks noGrp="1"/>
          </p:cNvSpPr>
          <p:nvPr>
            <p:ph type="title"/>
          </p:nvPr>
        </p:nvSpPr>
        <p:spPr>
          <a:xfrm>
            <a:off x="280845" y="436650"/>
            <a:ext cx="371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rgbClr val="FFFFFF"/>
                </a:solidFill>
                <a:latin typeface="DM Serif Display"/>
                <a:ea typeface="DM Serif Display"/>
                <a:cs typeface="DM Serif Display"/>
                <a:sym typeface="DM Serif Display"/>
              </a:rPr>
              <a:t>Your DS Squad</a:t>
            </a:r>
            <a:endParaRPr dirty="0">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dirty="0">
              <a:solidFill>
                <a:srgbClr val="FFFFFF"/>
              </a:solidFill>
              <a:latin typeface="DM Serif Display"/>
              <a:ea typeface="DM Serif Display"/>
              <a:cs typeface="DM Serif Display"/>
              <a:sym typeface="DM Serif Display"/>
            </a:endParaRPr>
          </a:p>
        </p:txBody>
      </p:sp>
      <p:pic>
        <p:nvPicPr>
          <p:cNvPr id="6" name="Picture 5" descr="A picture containing person, person, wall, indoor&#10;&#10;Description automatically generated">
            <a:extLst>
              <a:ext uri="{FF2B5EF4-FFF2-40B4-BE49-F238E27FC236}">
                <a16:creationId xmlns:a16="http://schemas.microsoft.com/office/drawing/2014/main" id="{B3DC3AD1-719E-422A-AA0B-2A06CFC38B95}"/>
              </a:ext>
            </a:extLst>
          </p:cNvPr>
          <p:cNvPicPr>
            <a:picLocks noChangeAspect="1"/>
          </p:cNvPicPr>
          <p:nvPr/>
        </p:nvPicPr>
        <p:blipFill>
          <a:blip r:embed="rId4"/>
          <a:stretch>
            <a:fillRect/>
          </a:stretch>
        </p:blipFill>
        <p:spPr>
          <a:xfrm>
            <a:off x="1915717" y="1709492"/>
            <a:ext cx="1929800" cy="2573066"/>
          </a:xfrm>
          <a:prstGeom prst="rect">
            <a:avLst/>
          </a:prstGeom>
        </p:spPr>
      </p:pic>
      <p:pic>
        <p:nvPicPr>
          <p:cNvPr id="1026" name="Picture 2" descr="Profile photo for brendan_hutchinson">
            <a:extLst>
              <a:ext uri="{FF2B5EF4-FFF2-40B4-BE49-F238E27FC236}">
                <a16:creationId xmlns:a16="http://schemas.microsoft.com/office/drawing/2014/main" id="{FBD0C3F5-B6DB-4952-AF0F-2D0E9B6EC2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750" y="1954900"/>
            <a:ext cx="2239456" cy="2239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55"/>
        <p:cNvGrpSpPr/>
        <p:nvPr/>
      </p:nvGrpSpPr>
      <p:grpSpPr>
        <a:xfrm>
          <a:off x="0" y="0"/>
          <a:ext cx="0" cy="0"/>
          <a:chOff x="0" y="0"/>
          <a:chExt cx="0" cy="0"/>
        </a:xfrm>
      </p:grpSpPr>
      <p:pic>
        <p:nvPicPr>
          <p:cNvPr id="356" name="Google Shape;356;p43"/>
          <p:cNvPicPr preferRelativeResize="0"/>
          <p:nvPr/>
        </p:nvPicPr>
        <p:blipFill rotWithShape="1">
          <a:blip r:embed="rId3">
            <a:alphaModFix/>
          </a:blip>
          <a:srcRect l="200" t="28191" r="-199" b="-14272"/>
          <a:stretch/>
        </p:blipFill>
        <p:spPr>
          <a:xfrm>
            <a:off x="0" y="-32197"/>
            <a:ext cx="4752425" cy="1954900"/>
          </a:xfrm>
          <a:prstGeom prst="rect">
            <a:avLst/>
          </a:prstGeom>
          <a:noFill/>
          <a:ln>
            <a:noFill/>
          </a:ln>
        </p:spPr>
      </p:pic>
      <p:sp>
        <p:nvSpPr>
          <p:cNvPr id="357" name="Google Shape;357;p43"/>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sp>
        <p:nvSpPr>
          <p:cNvPr id="358" name="Google Shape;358;p43"/>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359" name="Google Shape;359;p43"/>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01820"/>
                </a:solidFill>
                <a:latin typeface="Fira Sans"/>
                <a:ea typeface="Fira Sans"/>
                <a:cs typeface="Fira Sans"/>
                <a:sym typeface="Fira Sans"/>
              </a:rPr>
              <a:t>Code Challenges</a:t>
            </a:r>
            <a:endParaRPr sz="1600">
              <a:solidFill>
                <a:srgbClr val="101820"/>
              </a:solidFill>
              <a:latin typeface="Fira Sans"/>
              <a:ea typeface="Fira Sans"/>
              <a:cs typeface="Fira Sans"/>
              <a:sym typeface="Fira Sans"/>
            </a:endParaRPr>
          </a:p>
        </p:txBody>
      </p:sp>
      <p:pic>
        <p:nvPicPr>
          <p:cNvPr id="5" name="Picture 4">
            <a:extLst>
              <a:ext uri="{FF2B5EF4-FFF2-40B4-BE49-F238E27FC236}">
                <a16:creationId xmlns:a16="http://schemas.microsoft.com/office/drawing/2014/main" id="{D08CE9FB-B3F0-64F4-C7B3-41E63B618649}"/>
              </a:ext>
            </a:extLst>
          </p:cNvPr>
          <p:cNvPicPr>
            <a:picLocks noChangeAspect="1"/>
          </p:cNvPicPr>
          <p:nvPr/>
        </p:nvPicPr>
        <p:blipFill rotWithShape="1">
          <a:blip r:embed="rId4"/>
          <a:srcRect l="18418" t="8489" r="-13210" b="15836"/>
          <a:stretch/>
        </p:blipFill>
        <p:spPr>
          <a:xfrm>
            <a:off x="2633791" y="1153297"/>
            <a:ext cx="7313398" cy="3892380"/>
          </a:xfrm>
          <a:prstGeom prst="rect">
            <a:avLst/>
          </a:prstGeom>
        </p:spPr>
      </p:pic>
      <p:sp>
        <p:nvSpPr>
          <p:cNvPr id="6" name="Rectangle 5">
            <a:extLst>
              <a:ext uri="{FF2B5EF4-FFF2-40B4-BE49-F238E27FC236}">
                <a16:creationId xmlns:a16="http://schemas.microsoft.com/office/drawing/2014/main" id="{FA60455C-33A9-BC13-3698-281C47D10437}"/>
              </a:ext>
            </a:extLst>
          </p:cNvPr>
          <p:cNvSpPr/>
          <p:nvPr/>
        </p:nvSpPr>
        <p:spPr>
          <a:xfrm>
            <a:off x="7418173" y="2571750"/>
            <a:ext cx="1021492" cy="5043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367" name="Google Shape;367;p44"/>
          <p:cNvPicPr preferRelativeResize="0"/>
          <p:nvPr/>
        </p:nvPicPr>
        <p:blipFill rotWithShape="1">
          <a:blip r:embed="rId3">
            <a:alphaModFix/>
          </a:blip>
          <a:srcRect l="41930" t="13635" r="2050" b="2352"/>
          <a:stretch/>
        </p:blipFill>
        <p:spPr>
          <a:xfrm>
            <a:off x="1297849" y="2066625"/>
            <a:ext cx="2301000" cy="2300100"/>
          </a:xfrm>
          <a:prstGeom prst="roundRect">
            <a:avLst>
              <a:gd name="adj" fmla="val 12090"/>
            </a:avLst>
          </a:prstGeom>
          <a:noFill/>
          <a:ln>
            <a:noFill/>
          </a:ln>
        </p:spPr>
      </p:pic>
      <p:sp>
        <p:nvSpPr>
          <p:cNvPr id="368" name="Google Shape;368;p44"/>
          <p:cNvSpPr txBox="1">
            <a:spLocks noGrp="1"/>
          </p:cNvSpPr>
          <p:nvPr>
            <p:ph type="title"/>
          </p:nvPr>
        </p:nvSpPr>
        <p:spPr>
          <a:xfrm>
            <a:off x="280850" y="436650"/>
            <a:ext cx="2693700" cy="108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dirty="0">
                <a:solidFill>
                  <a:srgbClr val="101820"/>
                </a:solidFill>
                <a:latin typeface="DM Serif Display"/>
                <a:ea typeface="DM Serif Display"/>
                <a:cs typeface="DM Serif Display"/>
                <a:sym typeface="DM Serif Display"/>
              </a:rPr>
              <a:t>Code Challenges</a:t>
            </a:r>
            <a:endParaRPr sz="2800" dirty="0">
              <a:solidFill>
                <a:srgbClr val="101820"/>
              </a:solidFill>
              <a:latin typeface="DM Serif Display"/>
              <a:ea typeface="DM Serif Display"/>
              <a:cs typeface="DM Serif Display"/>
              <a:sym typeface="DM Serif Display"/>
            </a:endParaRPr>
          </a:p>
        </p:txBody>
      </p:sp>
      <p:sp>
        <p:nvSpPr>
          <p:cNvPr id="369" name="Google Shape;369;p44"/>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End-of-phase challenges that simulate technical interviews.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This will feel just like the checkpoints, but you will have </a:t>
            </a:r>
            <a:r>
              <a:rPr lang="en" sz="1600" b="1" dirty="0">
                <a:solidFill>
                  <a:srgbClr val="FFFFFF"/>
                </a:solidFill>
                <a:latin typeface="Fira Sans"/>
                <a:ea typeface="Fira Sans"/>
                <a:cs typeface="Fira Sans"/>
                <a:sym typeface="Fira Sans"/>
              </a:rPr>
              <a:t>1 hour 30 minutes</a:t>
            </a:r>
            <a:r>
              <a:rPr lang="en" sz="1600" dirty="0">
                <a:solidFill>
                  <a:srgbClr val="FFFFFF"/>
                </a:solidFill>
                <a:latin typeface="Fira Sans"/>
                <a:ea typeface="Fira Sans"/>
                <a:cs typeface="Fira Sans"/>
                <a:sym typeface="Fira Sans"/>
              </a:rPr>
              <a:t> to complete the code challenge.</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dirty="0">
                <a:solidFill>
                  <a:srgbClr val="FFFFFF"/>
                </a:solidFill>
                <a:latin typeface="Fira Sans"/>
                <a:ea typeface="Fira Sans"/>
                <a:cs typeface="Fira Sans"/>
                <a:sym typeface="Fira Sans"/>
              </a:rPr>
              <a:t>This is one place where no collaboration is allowed.  We encourage you to ask instructors questions, but these are </a:t>
            </a:r>
            <a:r>
              <a:rPr lang="en" sz="1600" b="1" dirty="0">
                <a:solidFill>
                  <a:srgbClr val="FFFFFF"/>
                </a:solidFill>
                <a:latin typeface="Fira Sans"/>
                <a:ea typeface="Fira Sans"/>
                <a:cs typeface="Fira Sans"/>
                <a:sym typeface="Fira Sans"/>
              </a:rPr>
              <a:t>your own work</a:t>
            </a:r>
            <a:r>
              <a:rPr lang="en" sz="1600" dirty="0">
                <a:solidFill>
                  <a:srgbClr val="FFFFFF"/>
                </a:solidFill>
                <a:latin typeface="Fira Sans"/>
                <a:ea typeface="Fira Sans"/>
                <a:cs typeface="Fira Sans"/>
                <a:sym typeface="Fira Sans"/>
              </a:rPr>
              <a:t>.</a:t>
            </a:r>
          </a:p>
        </p:txBody>
      </p:sp>
      <p:cxnSp>
        <p:nvCxnSpPr>
          <p:cNvPr id="370" name="Google Shape;370;p44"/>
          <p:cNvCxnSpPr/>
          <p:nvPr/>
        </p:nvCxnSpPr>
        <p:spPr>
          <a:xfrm>
            <a:off x="5329925" y="1855725"/>
            <a:ext cx="1559100" cy="0"/>
          </a:xfrm>
          <a:prstGeom prst="straightConnector1">
            <a:avLst/>
          </a:prstGeom>
          <a:noFill/>
          <a:ln w="19050" cap="flat" cmpd="sng">
            <a:solidFill>
              <a:srgbClr val="DE4B51"/>
            </a:solidFill>
            <a:prstDash val="solid"/>
            <a:round/>
            <a:headEnd type="none" w="med" len="med"/>
            <a:tailEnd type="none" w="med" len="med"/>
          </a:ln>
        </p:spPr>
      </p:cxnSp>
      <p:cxnSp>
        <p:nvCxnSpPr>
          <p:cNvPr id="371" name="Google Shape;371;p44"/>
          <p:cNvCxnSpPr/>
          <p:nvPr/>
        </p:nvCxnSpPr>
        <p:spPr>
          <a:xfrm>
            <a:off x="4982350" y="2482650"/>
            <a:ext cx="1644000" cy="0"/>
          </a:xfrm>
          <a:prstGeom prst="straightConnector1">
            <a:avLst/>
          </a:prstGeom>
          <a:noFill/>
          <a:ln w="19050" cap="flat" cmpd="sng">
            <a:solidFill>
              <a:srgbClr val="DE4B5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375"/>
        <p:cNvGrpSpPr/>
        <p:nvPr/>
      </p:nvGrpSpPr>
      <p:grpSpPr>
        <a:xfrm>
          <a:off x="0" y="0"/>
          <a:ext cx="0" cy="0"/>
          <a:chOff x="0" y="0"/>
          <a:chExt cx="0" cy="0"/>
        </a:xfrm>
      </p:grpSpPr>
      <p:sp>
        <p:nvSpPr>
          <p:cNvPr id="376" name="Google Shape;376;p45"/>
          <p:cNvSpPr txBox="1"/>
          <p:nvPr/>
        </p:nvSpPr>
        <p:spPr>
          <a:xfrm>
            <a:off x="2979250" y="926100"/>
            <a:ext cx="5145000" cy="3778953"/>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800" dirty="0">
                <a:solidFill>
                  <a:srgbClr val="F3F3F3"/>
                </a:solidFill>
                <a:latin typeface="DM Serif Text"/>
                <a:ea typeface="DM Serif Text"/>
                <a:cs typeface="DM Serif Text"/>
                <a:sym typeface="DM Serif Text"/>
              </a:rPr>
              <a:t>Graded Assignment Protocol</a:t>
            </a:r>
            <a:endParaRPr sz="2800" dirty="0">
              <a:solidFill>
                <a:srgbClr val="F3F3F3"/>
              </a:solidFill>
              <a:latin typeface="DM Serif Text"/>
              <a:ea typeface="DM Serif Text"/>
              <a:cs typeface="DM Serif Text"/>
              <a:sym typeface="DM Serif Text"/>
            </a:endParaRPr>
          </a:p>
          <a:p>
            <a:pPr marL="0" lvl="0" indent="0" algn="l" rtl="0">
              <a:lnSpc>
                <a:spcPct val="100000"/>
              </a:lnSpc>
              <a:spcBef>
                <a:spcPts val="600"/>
              </a:spcBef>
              <a:spcAft>
                <a:spcPts val="0"/>
              </a:spcAft>
              <a:buNone/>
            </a:pPr>
            <a:endParaRPr dirty="0">
              <a:solidFill>
                <a:srgbClr val="F3F3F3"/>
              </a:solidFill>
              <a:latin typeface="DM Serif Text"/>
              <a:ea typeface="DM Serif Text"/>
              <a:cs typeface="DM Serif Text"/>
              <a:sym typeface="DM Serif Text"/>
            </a:endParaRPr>
          </a:p>
          <a:p>
            <a:pPr marL="457200" lvl="0" indent="-342900" algn="l" rtl="0">
              <a:lnSpc>
                <a:spcPct val="115000"/>
              </a:lnSpc>
              <a:spcBef>
                <a:spcPts val="1000"/>
              </a:spcBef>
              <a:spcAft>
                <a:spcPts val="0"/>
              </a:spcAft>
              <a:buClr>
                <a:srgbClr val="F3F3F3"/>
              </a:buClr>
              <a:buSzPts val="1800"/>
              <a:buFont typeface="Fira Sans"/>
              <a:buChar char="●"/>
            </a:pPr>
            <a:r>
              <a:rPr lang="en" sz="1800" dirty="0">
                <a:solidFill>
                  <a:srgbClr val="F3F3F3"/>
                </a:solidFill>
                <a:latin typeface="Fira Sans"/>
                <a:ea typeface="Fira Sans"/>
                <a:cs typeface="Fira Sans"/>
                <a:sym typeface="Fira Sans"/>
              </a:rPr>
              <a:t>Code challenges are </a:t>
            </a:r>
            <a:r>
              <a:rPr lang="en" sz="1800" b="1" dirty="0">
                <a:solidFill>
                  <a:srgbClr val="F3F3F3"/>
                </a:solidFill>
                <a:latin typeface="Fira Sans"/>
                <a:ea typeface="Fira Sans"/>
                <a:cs typeface="Fira Sans"/>
                <a:sym typeface="Fira Sans"/>
              </a:rPr>
              <a:t>open book</a:t>
            </a:r>
            <a:r>
              <a:rPr lang="en" sz="1800" dirty="0">
                <a:solidFill>
                  <a:srgbClr val="F3F3F3"/>
                </a:solidFill>
                <a:latin typeface="Fira Sans"/>
                <a:ea typeface="Fira Sans"/>
                <a:cs typeface="Fira Sans"/>
                <a:sym typeface="Fira Sans"/>
              </a:rPr>
              <a:t> </a:t>
            </a:r>
            <a:br>
              <a:rPr lang="en" sz="1800" dirty="0">
                <a:solidFill>
                  <a:srgbClr val="F3F3F3"/>
                </a:solidFill>
                <a:latin typeface="Fira Sans"/>
                <a:ea typeface="Fira Sans"/>
                <a:cs typeface="Fira Sans"/>
                <a:sym typeface="Fira Sans"/>
              </a:rPr>
            </a:br>
            <a:r>
              <a:rPr lang="en" sz="1800" dirty="0">
                <a:solidFill>
                  <a:srgbClr val="F3F3F3"/>
                </a:solidFill>
                <a:latin typeface="Fira Sans"/>
                <a:ea typeface="Fira Sans"/>
                <a:cs typeface="Fira Sans"/>
                <a:sym typeface="Fira Sans"/>
              </a:rPr>
              <a:t>(ok to reference labs, lectures, and Google)</a:t>
            </a:r>
            <a:endParaRPr sz="1800" dirty="0">
              <a:solidFill>
                <a:srgbClr val="F3F3F3"/>
              </a:solidFill>
              <a:latin typeface="Fira Sans"/>
              <a:ea typeface="Fira Sans"/>
              <a:cs typeface="Fira Sans"/>
              <a:sym typeface="Fira Sans"/>
            </a:endParaRPr>
          </a:p>
          <a:p>
            <a:pPr marL="457200" lvl="0" indent="-342900" algn="l" rtl="0">
              <a:lnSpc>
                <a:spcPct val="115000"/>
              </a:lnSpc>
              <a:spcBef>
                <a:spcPts val="1000"/>
              </a:spcBef>
              <a:spcAft>
                <a:spcPts val="0"/>
              </a:spcAft>
              <a:buClr>
                <a:srgbClr val="F3F3F3"/>
              </a:buClr>
              <a:buSzPts val="1800"/>
              <a:buFont typeface="Fira Sans"/>
              <a:buChar char="●"/>
            </a:pPr>
            <a:r>
              <a:rPr lang="en" sz="1800" b="1" dirty="0">
                <a:solidFill>
                  <a:srgbClr val="F3F3F3"/>
                </a:solidFill>
                <a:latin typeface="Fira Sans"/>
                <a:ea typeface="Fira Sans"/>
                <a:cs typeface="Fira Sans"/>
                <a:sym typeface="Fira Sans"/>
              </a:rPr>
              <a:t>No copy and pasting</a:t>
            </a:r>
            <a:r>
              <a:rPr lang="en" sz="1800" dirty="0">
                <a:solidFill>
                  <a:srgbClr val="F3F3F3"/>
                </a:solidFill>
                <a:latin typeface="Fira Sans"/>
                <a:ea typeface="Fira Sans"/>
                <a:cs typeface="Fira Sans"/>
                <a:sym typeface="Fira Sans"/>
              </a:rPr>
              <a:t> code (i.e. from Stack Overflow or Chat-GPT)</a:t>
            </a:r>
            <a:endParaRPr sz="1800" dirty="0">
              <a:solidFill>
                <a:srgbClr val="F3F3F3"/>
              </a:solidFill>
              <a:latin typeface="Fira Sans"/>
              <a:ea typeface="Fira Sans"/>
              <a:cs typeface="Fira Sans"/>
              <a:sym typeface="Fira Sans"/>
            </a:endParaRPr>
          </a:p>
          <a:p>
            <a:pPr marL="457200" lvl="0" indent="-342900" algn="l" rtl="0">
              <a:lnSpc>
                <a:spcPct val="115000"/>
              </a:lnSpc>
              <a:spcBef>
                <a:spcPts val="1000"/>
              </a:spcBef>
              <a:spcAft>
                <a:spcPts val="0"/>
              </a:spcAft>
              <a:buClr>
                <a:srgbClr val="F3F3F3"/>
              </a:buClr>
              <a:buSzPts val="1800"/>
              <a:buFont typeface="Fira Sans"/>
              <a:buChar char="●"/>
            </a:pPr>
            <a:r>
              <a:rPr lang="en" sz="1800" b="1" dirty="0">
                <a:solidFill>
                  <a:srgbClr val="F3F3F3"/>
                </a:solidFill>
                <a:latin typeface="Fira Sans"/>
                <a:ea typeface="Fira Sans"/>
                <a:cs typeface="Fira Sans"/>
                <a:sym typeface="Fira Sans"/>
              </a:rPr>
              <a:t>No screen sharing or messaging </a:t>
            </a:r>
            <a:r>
              <a:rPr lang="en" sz="1800" dirty="0">
                <a:solidFill>
                  <a:srgbClr val="F3F3F3"/>
                </a:solidFill>
                <a:latin typeface="Fira Sans"/>
                <a:ea typeface="Fira Sans"/>
                <a:cs typeface="Fira Sans"/>
                <a:sym typeface="Fira Sans"/>
              </a:rPr>
              <a:t>with peers during assignments</a:t>
            </a:r>
            <a:endParaRPr sz="1800" dirty="0">
              <a:solidFill>
                <a:srgbClr val="F3F3F3"/>
              </a:solidFill>
              <a:latin typeface="Fira Sans"/>
              <a:ea typeface="Fira Sans"/>
              <a:cs typeface="Fira Sans"/>
              <a:sym typeface="Fira Sans"/>
            </a:endParaRPr>
          </a:p>
          <a:p>
            <a:pPr marL="457200" lvl="0" indent="-342900" algn="l" rtl="0">
              <a:lnSpc>
                <a:spcPct val="115000"/>
              </a:lnSpc>
              <a:spcBef>
                <a:spcPts val="1000"/>
              </a:spcBef>
              <a:spcAft>
                <a:spcPts val="1000"/>
              </a:spcAft>
              <a:buClr>
                <a:srgbClr val="F3F3F3"/>
              </a:buClr>
              <a:buSzPts val="1800"/>
              <a:buFont typeface="Fira Sans"/>
              <a:buChar char="●"/>
            </a:pPr>
            <a:r>
              <a:rPr lang="en" sz="1800" b="1" dirty="0">
                <a:solidFill>
                  <a:srgbClr val="F3F3F3"/>
                </a:solidFill>
                <a:latin typeface="Fira Sans"/>
                <a:ea typeface="Fira Sans"/>
                <a:cs typeface="Fira Sans"/>
                <a:sym typeface="Fira Sans"/>
              </a:rPr>
              <a:t>Exit break out room </a:t>
            </a:r>
            <a:r>
              <a:rPr lang="en" sz="1800" dirty="0">
                <a:solidFill>
                  <a:srgbClr val="F3F3F3"/>
                </a:solidFill>
                <a:latin typeface="Fira Sans"/>
                <a:ea typeface="Fira Sans"/>
                <a:cs typeface="Fira Sans"/>
                <a:sym typeface="Fira Sans"/>
              </a:rPr>
              <a:t>after submission</a:t>
            </a:r>
            <a:endParaRPr sz="1800" dirty="0">
              <a:solidFill>
                <a:srgbClr val="F3F3F3"/>
              </a:solidFill>
              <a:latin typeface="Fira Sans"/>
              <a:ea typeface="Fira Sans"/>
              <a:cs typeface="Fira Sans"/>
              <a:sym typeface="Fira Sans"/>
            </a:endParaRPr>
          </a:p>
        </p:txBody>
      </p:sp>
      <p:sp>
        <p:nvSpPr>
          <p:cNvPr id="377" name="Google Shape;377;p45"/>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rot="7019337">
            <a:off x="383486" y="325250"/>
            <a:ext cx="1885996" cy="1885996"/>
          </a:xfrm>
          <a:prstGeom prst="octagon">
            <a:avLst>
              <a:gd name="adj" fmla="val 29289"/>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85E71"/>
        </a:solidFill>
        <a:effectLst/>
      </p:bgPr>
    </p:bg>
    <p:spTree>
      <p:nvGrpSpPr>
        <p:cNvPr id="1" name="Shape 382"/>
        <p:cNvGrpSpPr/>
        <p:nvPr/>
      </p:nvGrpSpPr>
      <p:grpSpPr>
        <a:xfrm>
          <a:off x="0" y="0"/>
          <a:ext cx="0" cy="0"/>
          <a:chOff x="0" y="0"/>
          <a:chExt cx="0" cy="0"/>
        </a:xfrm>
      </p:grpSpPr>
      <p:sp>
        <p:nvSpPr>
          <p:cNvPr id="383" name="Google Shape;383;p46"/>
          <p:cNvSpPr/>
          <p:nvPr/>
        </p:nvSpPr>
        <p:spPr>
          <a:xfrm flipH="1">
            <a:off x="250" y="0"/>
            <a:ext cx="3525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384" name="Google Shape;384;p46"/>
          <p:cNvPicPr preferRelativeResize="0"/>
          <p:nvPr/>
        </p:nvPicPr>
        <p:blipFill rotWithShape="1">
          <a:blip r:embed="rId3">
            <a:alphaModFix/>
          </a:blip>
          <a:srcRect l="81958" t="16072"/>
          <a:stretch/>
        </p:blipFill>
        <p:spPr>
          <a:xfrm rot="10800000">
            <a:off x="3222650" y="-1"/>
            <a:ext cx="334100" cy="5143501"/>
          </a:xfrm>
          <a:prstGeom prst="rect">
            <a:avLst/>
          </a:prstGeom>
          <a:noFill/>
          <a:ln>
            <a:noFill/>
          </a:ln>
        </p:spPr>
      </p:pic>
      <p:sp>
        <p:nvSpPr>
          <p:cNvPr id="385" name="Google Shape;385;p46"/>
          <p:cNvSpPr txBox="1">
            <a:spLocks noGrp="1"/>
          </p:cNvSpPr>
          <p:nvPr>
            <p:ph type="title"/>
          </p:nvPr>
        </p:nvSpPr>
        <p:spPr>
          <a:xfrm>
            <a:off x="280850" y="436650"/>
            <a:ext cx="2849700" cy="213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FFFFFF"/>
                </a:solidFill>
                <a:latin typeface="DM Serif Display"/>
                <a:ea typeface="DM Serif Display"/>
                <a:cs typeface="DM Serif Display"/>
                <a:sym typeface="DM Serif Display"/>
              </a:rPr>
              <a:t>Evaluating Student Progress</a:t>
            </a:r>
            <a:endParaRPr sz="2800">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a:solidFill>
                <a:srgbClr val="FFFFFF"/>
              </a:solidFill>
              <a:latin typeface="DM Serif Display"/>
              <a:ea typeface="DM Serif Display"/>
              <a:cs typeface="DM Serif Display"/>
              <a:sym typeface="DM Serif Display"/>
            </a:endParaRPr>
          </a:p>
        </p:txBody>
      </p:sp>
      <p:sp>
        <p:nvSpPr>
          <p:cNvPr id="386" name="Google Shape;386;p46"/>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In order to advance through the program, we need to know that you have </a:t>
            </a:r>
            <a:r>
              <a:rPr lang="en" sz="1600" b="1" dirty="0">
                <a:solidFill>
                  <a:srgbClr val="FFFFFF"/>
                </a:solidFill>
                <a:latin typeface="Fira Sans"/>
                <a:ea typeface="Fira Sans"/>
                <a:cs typeface="Fira Sans"/>
                <a:sym typeface="Fira Sans"/>
              </a:rPr>
              <a:t>mastered the essentials.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If you do not pass the code challenge, you will have the opportunity to demonstrate your readiness to move on through the completion of a graded, solo project.</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dirty="0">
                <a:solidFill>
                  <a:srgbClr val="FFFFFF"/>
                </a:solidFill>
                <a:latin typeface="Fira Sans"/>
                <a:ea typeface="Fira Sans"/>
                <a:cs typeface="Fira Sans"/>
                <a:sym typeface="Fira Sans"/>
              </a:rPr>
              <a:t>The final pass/not pass assessment happens at the end of each phase.</a:t>
            </a:r>
            <a:endParaRPr sz="1600" dirty="0">
              <a:solidFill>
                <a:srgbClr val="FFFFFF"/>
              </a:solidFill>
              <a:latin typeface="Fira Sans"/>
              <a:ea typeface="Fira Sans"/>
              <a:cs typeface="Fira Sans"/>
              <a:sym typeface="Fira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90"/>
        <p:cNvGrpSpPr/>
        <p:nvPr/>
      </p:nvGrpSpPr>
      <p:grpSpPr>
        <a:xfrm>
          <a:off x="0" y="0"/>
          <a:ext cx="0" cy="0"/>
          <a:chOff x="0" y="0"/>
          <a:chExt cx="0" cy="0"/>
        </a:xfrm>
      </p:grpSpPr>
      <p:sp>
        <p:nvSpPr>
          <p:cNvPr id="391" name="Google Shape;391;p47"/>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392" name="Google Shape;392;p47"/>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393" name="Google Shape;393;p47"/>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Week 3</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sp>
        <p:nvSpPr>
          <p:cNvPr id="395" name="Google Shape;395;p47"/>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Project</a:t>
            </a:r>
            <a:endParaRPr sz="1700">
              <a:solidFill>
                <a:srgbClr val="101820"/>
              </a:solidFill>
              <a:latin typeface="Fira Sans"/>
              <a:ea typeface="Fira Sans"/>
              <a:cs typeface="Fira Sans"/>
              <a:sym typeface="Fira Sans"/>
            </a:endParaRPr>
          </a:p>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Week</a:t>
            </a:r>
            <a:endParaRPr sz="1700">
              <a:solidFill>
                <a:srgbClr val="101820"/>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5B965E8D-129A-3D84-0637-C8FAC73E5B25}"/>
              </a:ext>
            </a:extLst>
          </p:cNvPr>
          <p:cNvPicPr>
            <a:picLocks noChangeAspect="1"/>
          </p:cNvPicPr>
          <p:nvPr/>
        </p:nvPicPr>
        <p:blipFill rotWithShape="1">
          <a:blip r:embed="rId4"/>
          <a:srcRect l="18449" t="15296" r="5475" b="12072"/>
          <a:stretch/>
        </p:blipFill>
        <p:spPr>
          <a:xfrm>
            <a:off x="1961318" y="609600"/>
            <a:ext cx="7034293" cy="44772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1" name="Google Shape;401;p48"/>
          <p:cNvSpPr txBox="1">
            <a:spLocks noGrp="1"/>
          </p:cNvSpPr>
          <p:nvPr>
            <p:ph type="title"/>
          </p:nvPr>
        </p:nvSpPr>
        <p:spPr>
          <a:xfrm>
            <a:off x="280849" y="436650"/>
            <a:ext cx="269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Projects</a:t>
            </a:r>
            <a:endParaRPr sz="2800">
              <a:solidFill>
                <a:srgbClr val="101820"/>
              </a:solidFill>
              <a:latin typeface="DM Serif Display"/>
              <a:ea typeface="DM Serif Display"/>
              <a:cs typeface="DM Serif Display"/>
              <a:sym typeface="DM Serif Display"/>
            </a:endParaRPr>
          </a:p>
        </p:txBody>
      </p:sp>
      <p:sp>
        <p:nvSpPr>
          <p:cNvPr id="402" name="Google Shape;402;p48"/>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endParaRPr>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endParaRPr>
              <a:solidFill>
                <a:srgbClr val="FFFFFF"/>
              </a:solidFill>
              <a:latin typeface="Fira Sans"/>
              <a:ea typeface="Fira Sans"/>
              <a:cs typeface="Fira Sans"/>
              <a:sym typeface="Fira Sans"/>
            </a:endParaRPr>
          </a:p>
        </p:txBody>
      </p:sp>
      <p:sp>
        <p:nvSpPr>
          <p:cNvPr id="403" name="Google Shape;403;p48"/>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Either solo or in groups, you will </a:t>
            </a:r>
            <a:r>
              <a:rPr lang="en" sz="1600" b="1" dirty="0">
                <a:solidFill>
                  <a:srgbClr val="FFFFFF"/>
                </a:solidFill>
                <a:latin typeface="Fira Sans"/>
                <a:ea typeface="Fira Sans"/>
                <a:cs typeface="Fira Sans"/>
                <a:sym typeface="Fira Sans"/>
              </a:rPr>
              <a:t>tackle real problems </a:t>
            </a:r>
            <a:r>
              <a:rPr lang="en" sz="1600" dirty="0">
                <a:solidFill>
                  <a:srgbClr val="FFFFFF"/>
                </a:solidFill>
                <a:latin typeface="Fira Sans"/>
                <a:ea typeface="Fira Sans"/>
                <a:cs typeface="Fira Sans"/>
                <a:sym typeface="Fira Sans"/>
              </a:rPr>
              <a:t>to develop projects you can showcase to potential employers.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Your project will consist of both </a:t>
            </a:r>
            <a:r>
              <a:rPr lang="en" sz="1600" b="1" dirty="0">
                <a:solidFill>
                  <a:srgbClr val="FFFFFF"/>
                </a:solidFill>
                <a:latin typeface="Fira Sans"/>
                <a:ea typeface="Fira Sans"/>
                <a:cs typeface="Fira Sans"/>
                <a:sym typeface="Fira Sans"/>
              </a:rPr>
              <a:t>technical</a:t>
            </a:r>
            <a:r>
              <a:rPr lang="en" sz="1600" dirty="0">
                <a:solidFill>
                  <a:srgbClr val="FFFFFF"/>
                </a:solidFill>
                <a:latin typeface="Fira Sans"/>
                <a:ea typeface="Fira Sans"/>
                <a:cs typeface="Fira Sans"/>
                <a:sym typeface="Fira Sans"/>
              </a:rPr>
              <a:t> and </a:t>
            </a:r>
            <a:r>
              <a:rPr lang="en" sz="1600" b="1" dirty="0">
                <a:solidFill>
                  <a:srgbClr val="FFFFFF"/>
                </a:solidFill>
                <a:latin typeface="Fira Sans"/>
                <a:ea typeface="Fira Sans"/>
                <a:cs typeface="Fira Sans"/>
                <a:sym typeface="Fira Sans"/>
              </a:rPr>
              <a:t>non-technical deliverables</a:t>
            </a:r>
            <a:r>
              <a:rPr lang="en" sz="1600" dirty="0">
                <a:solidFill>
                  <a:srgbClr val="FFFFFF"/>
                </a:solidFill>
                <a:latin typeface="Fira Sans"/>
                <a:ea typeface="Fira Sans"/>
                <a:cs typeface="Fira Sans"/>
                <a:sym typeface="Fira Sans"/>
              </a:rPr>
              <a:t>.</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b="1" dirty="0">
                <a:solidFill>
                  <a:srgbClr val="FFFFFF"/>
                </a:solidFill>
                <a:latin typeface="Fira Sans"/>
                <a:ea typeface="Fira Sans"/>
                <a:cs typeface="Fira Sans"/>
                <a:sym typeface="Fira Sans"/>
              </a:rPr>
              <a:t>Project presentations</a:t>
            </a:r>
            <a:r>
              <a:rPr lang="en" sz="1600" dirty="0">
                <a:solidFill>
                  <a:srgbClr val="FFFFFF"/>
                </a:solidFill>
                <a:latin typeface="Fira Sans"/>
                <a:ea typeface="Fira Sans"/>
                <a:cs typeface="Fira Sans"/>
                <a:sym typeface="Fira Sans"/>
              </a:rPr>
              <a:t> are a chance to gain experience presenting your findings to a non-technical audience.</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The requirements for each project will be outlined in the rubric, which we will go over during the project launch.</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endParaRPr sz="1600" dirty="0">
              <a:solidFill>
                <a:srgbClr val="FFFFFF"/>
              </a:solidFill>
              <a:latin typeface="Fira Sans"/>
              <a:ea typeface="Fira Sans"/>
              <a:cs typeface="Fira Sans"/>
              <a:sym typeface="Fira Sans"/>
            </a:endParaRPr>
          </a:p>
        </p:txBody>
      </p:sp>
      <p:pic>
        <p:nvPicPr>
          <p:cNvPr id="404" name="Google Shape;404;p48"/>
          <p:cNvPicPr preferRelativeResize="0"/>
          <p:nvPr/>
        </p:nvPicPr>
        <p:blipFill rotWithShape="1">
          <a:blip r:embed="rId3">
            <a:alphaModFix/>
          </a:blip>
          <a:srcRect l="25125" r="8194"/>
          <a:stretch/>
        </p:blipFill>
        <p:spPr>
          <a:xfrm>
            <a:off x="1297849" y="2066625"/>
            <a:ext cx="2301000" cy="2300100"/>
          </a:xfrm>
          <a:prstGeom prst="roundRect">
            <a:avLst>
              <a:gd name="adj" fmla="val 12090"/>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49"/>
          <p:cNvPicPr preferRelativeResize="0"/>
          <p:nvPr/>
        </p:nvPicPr>
        <p:blipFill rotWithShape="1">
          <a:blip r:embed="rId3">
            <a:alphaModFix/>
          </a:blip>
          <a:srcRect b="13126"/>
          <a:stretch/>
        </p:blipFill>
        <p:spPr>
          <a:xfrm>
            <a:off x="3207975" y="-13175"/>
            <a:ext cx="5935800" cy="5156674"/>
          </a:xfrm>
          <a:prstGeom prst="rect">
            <a:avLst/>
          </a:prstGeom>
          <a:noFill/>
          <a:ln>
            <a:noFill/>
          </a:ln>
        </p:spPr>
      </p:pic>
      <p:sp>
        <p:nvSpPr>
          <p:cNvPr id="410" name="Google Shape;410;p49"/>
          <p:cNvSpPr/>
          <p:nvPr/>
        </p:nvSpPr>
        <p:spPr>
          <a:xfrm>
            <a:off x="2783600" y="2648100"/>
            <a:ext cx="2007300" cy="2007000"/>
          </a:xfrm>
          <a:prstGeom prst="ellipse">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txBox="1">
            <a:spLocks noGrp="1"/>
          </p:cNvSpPr>
          <p:nvPr>
            <p:ph type="ctrTitle"/>
          </p:nvPr>
        </p:nvSpPr>
        <p:spPr>
          <a:xfrm>
            <a:off x="280850" y="1125300"/>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3300">
                <a:solidFill>
                  <a:srgbClr val="101820"/>
                </a:solidFill>
                <a:latin typeface="DM Serif Display"/>
                <a:ea typeface="DM Serif Display"/>
                <a:cs typeface="DM Serif Display"/>
                <a:sym typeface="DM Serif Display"/>
              </a:rPr>
              <a:t>Setting Yourself Up for Success</a:t>
            </a: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a:solidFill>
                <a:srgbClr val="101820"/>
              </a:solidFill>
              <a:latin typeface="DM Serif Display"/>
              <a:ea typeface="DM Serif Display"/>
              <a:cs typeface="DM Serif Display"/>
              <a:sym typeface="DM Serif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15"/>
        <p:cNvGrpSpPr/>
        <p:nvPr/>
      </p:nvGrpSpPr>
      <p:grpSpPr>
        <a:xfrm>
          <a:off x="0" y="0"/>
          <a:ext cx="0" cy="0"/>
          <a:chOff x="0" y="0"/>
          <a:chExt cx="0" cy="0"/>
        </a:xfrm>
      </p:grpSpPr>
      <p:sp>
        <p:nvSpPr>
          <p:cNvPr id="416" name="Google Shape;416;p50"/>
          <p:cNvSpPr/>
          <p:nvPr/>
        </p:nvSpPr>
        <p:spPr>
          <a:xfrm>
            <a:off x="5606800" y="-7850"/>
            <a:ext cx="3537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7" name="Google Shape;417;p50"/>
          <p:cNvPicPr preferRelativeResize="0"/>
          <p:nvPr/>
        </p:nvPicPr>
        <p:blipFill rotWithShape="1">
          <a:blip r:embed="rId3">
            <a:alphaModFix/>
          </a:blip>
          <a:srcRect l="442" t="-3588" r="11148" b="7628"/>
          <a:stretch/>
        </p:blipFill>
        <p:spPr>
          <a:xfrm rot="-5400000">
            <a:off x="3154738" y="2043588"/>
            <a:ext cx="5151498" cy="1048325"/>
          </a:xfrm>
          <a:prstGeom prst="rect">
            <a:avLst/>
          </a:prstGeom>
          <a:noFill/>
          <a:ln>
            <a:noFill/>
          </a:ln>
        </p:spPr>
      </p:pic>
      <p:sp>
        <p:nvSpPr>
          <p:cNvPr id="418" name="Google Shape;418;p50"/>
          <p:cNvSpPr txBox="1"/>
          <p:nvPr/>
        </p:nvSpPr>
        <p:spPr>
          <a:xfrm>
            <a:off x="271275" y="239325"/>
            <a:ext cx="4263300" cy="645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Personal Empowerment Protocol</a:t>
            </a:r>
            <a:endParaRPr sz="2600" i="0" strike="noStrike" cap="none">
              <a:solidFill>
                <a:srgbClr val="101820"/>
              </a:solidFill>
              <a:latin typeface="DM Serif Display"/>
              <a:ea typeface="DM Serif Display"/>
              <a:cs typeface="DM Serif Display"/>
              <a:sym typeface="DM Serif Display"/>
            </a:endParaRPr>
          </a:p>
        </p:txBody>
      </p:sp>
      <p:pic>
        <p:nvPicPr>
          <p:cNvPr id="419" name="Google Shape;419;p50"/>
          <p:cNvPicPr preferRelativeResize="0"/>
          <p:nvPr/>
        </p:nvPicPr>
        <p:blipFill>
          <a:blip r:embed="rId4">
            <a:alphaModFix/>
          </a:blip>
          <a:stretch>
            <a:fillRect/>
          </a:stretch>
        </p:blipFill>
        <p:spPr>
          <a:xfrm>
            <a:off x="5606800" y="536675"/>
            <a:ext cx="3389175" cy="3880733"/>
          </a:xfrm>
          <a:prstGeom prst="rect">
            <a:avLst/>
          </a:prstGeom>
          <a:noFill/>
          <a:ln>
            <a:noFill/>
          </a:ln>
        </p:spPr>
      </p:pic>
      <p:sp>
        <p:nvSpPr>
          <p:cNvPr id="420" name="Google Shape;420;p50"/>
          <p:cNvSpPr/>
          <p:nvPr/>
        </p:nvSpPr>
        <p:spPr>
          <a:xfrm>
            <a:off x="308750" y="1491350"/>
            <a:ext cx="4263300" cy="3107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rgbClr val="101820"/>
                </a:solidFill>
                <a:latin typeface="Fira Sans"/>
                <a:ea typeface="Fira Sans"/>
                <a:cs typeface="Fira Sans"/>
                <a:sym typeface="Fira Sans"/>
              </a:rPr>
              <a:t>This is an important framework in general for debugging / working through problems.</a:t>
            </a:r>
            <a:endParaRPr sz="1600"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endParaRPr sz="1600"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r>
              <a:rPr lang="en" sz="1600" dirty="0">
                <a:solidFill>
                  <a:srgbClr val="101820"/>
                </a:solidFill>
                <a:latin typeface="Fira Sans"/>
                <a:ea typeface="Fira Sans"/>
                <a:cs typeface="Fira Sans"/>
                <a:sym typeface="Fira Sans"/>
              </a:rPr>
              <a:t>Reading errors, looking up problems, and collaborating with peers are</a:t>
            </a:r>
            <a:r>
              <a:rPr lang="en" sz="1600" b="1" dirty="0">
                <a:solidFill>
                  <a:srgbClr val="101820"/>
                </a:solidFill>
                <a:latin typeface="Fira Sans"/>
                <a:ea typeface="Fira Sans"/>
                <a:cs typeface="Fira Sans"/>
                <a:sym typeface="Fira Sans"/>
              </a:rPr>
              <a:t> essential skills.</a:t>
            </a:r>
            <a:endParaRPr sz="1600" b="1"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endParaRPr sz="1600"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r>
              <a:rPr lang="en" sz="1600" dirty="0">
                <a:solidFill>
                  <a:srgbClr val="101820"/>
                </a:solidFill>
                <a:latin typeface="Fira Sans"/>
                <a:ea typeface="Fira Sans"/>
                <a:cs typeface="Fira Sans"/>
                <a:sym typeface="Fira Sans"/>
              </a:rPr>
              <a:t>Get practice with them before asking us!</a:t>
            </a:r>
            <a:endParaRPr sz="1600" dirty="0">
              <a:solidFill>
                <a:srgbClr val="101820"/>
              </a:solidFill>
              <a:latin typeface="Fira Sans"/>
              <a:ea typeface="Fira Sans"/>
              <a:cs typeface="Fira Sans"/>
              <a:sym typeface="Fir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51"/>
          <p:cNvPicPr preferRelativeResize="0"/>
          <p:nvPr/>
        </p:nvPicPr>
        <p:blipFill rotWithShape="1">
          <a:blip r:embed="rId3">
            <a:alphaModFix/>
          </a:blip>
          <a:srcRect t="13548" b="-618"/>
          <a:stretch/>
        </p:blipFill>
        <p:spPr>
          <a:xfrm rot="5400000">
            <a:off x="1158213" y="1920589"/>
            <a:ext cx="2612301" cy="2274524"/>
          </a:xfrm>
          <a:prstGeom prst="rect">
            <a:avLst/>
          </a:prstGeom>
          <a:noFill/>
          <a:ln>
            <a:noFill/>
          </a:ln>
        </p:spPr>
      </p:pic>
      <p:sp>
        <p:nvSpPr>
          <p:cNvPr id="426" name="Google Shape;426;p51"/>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7" name="Google Shape;427;p51"/>
          <p:cNvSpPr txBox="1">
            <a:spLocks noGrp="1"/>
          </p:cNvSpPr>
          <p:nvPr>
            <p:ph type="title"/>
          </p:nvPr>
        </p:nvSpPr>
        <p:spPr>
          <a:xfrm>
            <a:off x="280850" y="436650"/>
            <a:ext cx="2919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Giving Feedback: C - A - S - K</a:t>
            </a:r>
            <a:endParaRPr sz="2800">
              <a:solidFill>
                <a:srgbClr val="101820"/>
              </a:solidFill>
              <a:latin typeface="DM Serif Display"/>
              <a:ea typeface="DM Serif Display"/>
              <a:cs typeface="DM Serif Display"/>
              <a:sym typeface="DM Serif Display"/>
            </a:endParaRPr>
          </a:p>
        </p:txBody>
      </p:sp>
      <p:sp>
        <p:nvSpPr>
          <p:cNvPr id="428" name="Google Shape;428;p51"/>
          <p:cNvSpPr txBox="1"/>
          <p:nvPr/>
        </p:nvSpPr>
        <p:spPr>
          <a:xfrm>
            <a:off x="6351123" y="2760600"/>
            <a:ext cx="24849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Kind</a:t>
            </a:r>
            <a:endParaRPr sz="2400" i="0" u="none" strike="noStrike" cap="none">
              <a:solidFill>
                <a:srgbClr val="FFFFFF"/>
              </a:solidFill>
              <a:latin typeface="Fira Sans SemiBold"/>
              <a:ea typeface="Fira Sans SemiBold"/>
              <a:cs typeface="Fira Sans SemiBold"/>
              <a:sym typeface="Fira Sans SemiBold"/>
            </a:endParaRPr>
          </a:p>
        </p:txBody>
      </p:sp>
      <p:sp>
        <p:nvSpPr>
          <p:cNvPr id="429" name="Google Shape;429;p51"/>
          <p:cNvSpPr txBox="1"/>
          <p:nvPr/>
        </p:nvSpPr>
        <p:spPr>
          <a:xfrm>
            <a:off x="6479475" y="3398795"/>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a:ea typeface="Fira Sans"/>
                <a:cs typeface="Fira Sans"/>
                <a:sym typeface="Fira Sans"/>
              </a:rPr>
              <a:t>The goal is to help someone improve, not to belittle others.</a:t>
            </a:r>
            <a:endParaRPr>
              <a:solidFill>
                <a:srgbClr val="FFFFFF"/>
              </a:solidFill>
              <a:latin typeface="Fira Sans"/>
              <a:ea typeface="Fira Sans"/>
              <a:cs typeface="Fira Sans"/>
              <a:sym typeface="Fira Sans"/>
            </a:endParaRPr>
          </a:p>
        </p:txBody>
      </p:sp>
      <p:sp>
        <p:nvSpPr>
          <p:cNvPr id="430" name="Google Shape;430;p51"/>
          <p:cNvSpPr txBox="1"/>
          <p:nvPr/>
        </p:nvSpPr>
        <p:spPr>
          <a:xfrm>
            <a:off x="6378399" y="554148"/>
            <a:ext cx="24849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Actionable</a:t>
            </a:r>
            <a:endParaRPr sz="2400" i="0" u="none" strike="noStrike" cap="none">
              <a:solidFill>
                <a:srgbClr val="FFFFFF"/>
              </a:solidFill>
              <a:latin typeface="Fira Sans SemiBold"/>
              <a:ea typeface="Fira Sans SemiBold"/>
              <a:cs typeface="Fira Sans SemiBold"/>
              <a:sym typeface="Fira Sans SemiBold"/>
            </a:endParaRPr>
          </a:p>
        </p:txBody>
      </p:sp>
      <p:sp>
        <p:nvSpPr>
          <p:cNvPr id="431" name="Google Shape;431;p51"/>
          <p:cNvSpPr txBox="1"/>
          <p:nvPr/>
        </p:nvSpPr>
        <p:spPr>
          <a:xfrm>
            <a:off x="6479475" y="1145552"/>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a:ea typeface="Fira Sans"/>
                <a:cs typeface="Fira Sans"/>
                <a:sym typeface="Fira Sans"/>
              </a:rPr>
              <a:t>Outline ways to change or act on the feedback, instead of saying something vague like “this is bad”.</a:t>
            </a:r>
            <a:endParaRPr>
              <a:solidFill>
                <a:srgbClr val="FFFFFF"/>
              </a:solidFill>
              <a:latin typeface="Fira Sans"/>
              <a:ea typeface="Fira Sans"/>
              <a:cs typeface="Fira Sans"/>
              <a:sym typeface="Fira Sans"/>
            </a:endParaRPr>
          </a:p>
        </p:txBody>
      </p:sp>
      <p:sp>
        <p:nvSpPr>
          <p:cNvPr id="432" name="Google Shape;432;p51"/>
          <p:cNvSpPr txBox="1"/>
          <p:nvPr/>
        </p:nvSpPr>
        <p:spPr>
          <a:xfrm>
            <a:off x="3811497" y="554148"/>
            <a:ext cx="24849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Consensual</a:t>
            </a:r>
            <a:endParaRPr sz="2400" i="0" u="none" strike="noStrike" cap="none">
              <a:solidFill>
                <a:srgbClr val="FFFFFF"/>
              </a:solidFill>
              <a:latin typeface="Fira Sans SemiBold"/>
              <a:ea typeface="Fira Sans SemiBold"/>
              <a:cs typeface="Fira Sans SemiBold"/>
              <a:sym typeface="Fira Sans SemiBold"/>
            </a:endParaRPr>
          </a:p>
        </p:txBody>
      </p:sp>
      <p:sp>
        <p:nvSpPr>
          <p:cNvPr id="433" name="Google Shape;433;p51"/>
          <p:cNvSpPr txBox="1"/>
          <p:nvPr/>
        </p:nvSpPr>
        <p:spPr>
          <a:xfrm>
            <a:off x="3931601" y="1145552"/>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r>
              <a:rPr lang="en">
                <a:solidFill>
                  <a:srgbClr val="FFFFFF"/>
                </a:solidFill>
                <a:latin typeface="Fira Sans"/>
                <a:ea typeface="Fira Sans"/>
                <a:cs typeface="Fira Sans"/>
                <a:sym typeface="Fira Sans"/>
              </a:rPr>
              <a:t>If someone isn't in a good space to receive feedback, it won’t stick and it won’t help.</a:t>
            </a:r>
            <a:endParaRPr>
              <a:solidFill>
                <a:srgbClr val="FFFFFF"/>
              </a:solidFill>
              <a:latin typeface="Fira Sans"/>
              <a:ea typeface="Fira Sans"/>
              <a:cs typeface="Fira Sans"/>
              <a:sym typeface="Fira Sans"/>
            </a:endParaRPr>
          </a:p>
        </p:txBody>
      </p:sp>
      <p:sp>
        <p:nvSpPr>
          <p:cNvPr id="434" name="Google Shape;434;p51"/>
          <p:cNvSpPr txBox="1"/>
          <p:nvPr/>
        </p:nvSpPr>
        <p:spPr>
          <a:xfrm>
            <a:off x="3811497" y="2760600"/>
            <a:ext cx="22614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Specific</a:t>
            </a:r>
            <a:endParaRPr sz="2400" i="0" u="none" strike="noStrike" cap="none">
              <a:solidFill>
                <a:srgbClr val="FFFFFF"/>
              </a:solidFill>
              <a:latin typeface="Fira Sans SemiBold"/>
              <a:ea typeface="Fira Sans SemiBold"/>
              <a:cs typeface="Fira Sans SemiBold"/>
              <a:sym typeface="Fira Sans SemiBold"/>
            </a:endParaRPr>
          </a:p>
        </p:txBody>
      </p:sp>
      <p:sp>
        <p:nvSpPr>
          <p:cNvPr id="435" name="Google Shape;435;p51"/>
          <p:cNvSpPr txBox="1"/>
          <p:nvPr/>
        </p:nvSpPr>
        <p:spPr>
          <a:xfrm>
            <a:off x="3931600" y="3398795"/>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
                <a:solidFill>
                  <a:srgbClr val="FFFFFF"/>
                </a:solidFill>
                <a:latin typeface="Fira Sans"/>
                <a:ea typeface="Fira Sans"/>
                <a:cs typeface="Fira Sans"/>
                <a:sym typeface="Fira Sans"/>
              </a:rPr>
              <a:t>Give examples when you can, to anchor your feedback in a real way to the experience you had which prompted the feedback.</a:t>
            </a:r>
            <a:endParaRPr>
              <a:solidFill>
                <a:srgbClr val="FFFFFF"/>
              </a:solidFill>
              <a:latin typeface="Fira Sans"/>
              <a:ea typeface="Fira Sans"/>
              <a:cs typeface="Fira Sans"/>
              <a:sym typeface="Fira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439"/>
        <p:cNvGrpSpPr/>
        <p:nvPr/>
      </p:nvGrpSpPr>
      <p:grpSpPr>
        <a:xfrm>
          <a:off x="0" y="0"/>
          <a:ext cx="0" cy="0"/>
          <a:chOff x="0" y="0"/>
          <a:chExt cx="0" cy="0"/>
        </a:xfrm>
      </p:grpSpPr>
      <p:pic>
        <p:nvPicPr>
          <p:cNvPr id="440" name="Google Shape;440;p52"/>
          <p:cNvPicPr preferRelativeResize="0"/>
          <p:nvPr/>
        </p:nvPicPr>
        <p:blipFill rotWithShape="1">
          <a:blip r:embed="rId3">
            <a:alphaModFix amt="60000"/>
          </a:blip>
          <a:srcRect l="24282" t="8492" r="1890" b="-302"/>
          <a:stretch/>
        </p:blipFill>
        <p:spPr>
          <a:xfrm>
            <a:off x="0" y="0"/>
            <a:ext cx="2479426" cy="2619725"/>
          </a:xfrm>
          <a:prstGeom prst="rect">
            <a:avLst/>
          </a:prstGeom>
          <a:noFill/>
          <a:ln>
            <a:noFill/>
          </a:ln>
        </p:spPr>
      </p:pic>
      <p:sp>
        <p:nvSpPr>
          <p:cNvPr id="441" name="Google Shape;441;p52"/>
          <p:cNvSpPr/>
          <p:nvPr/>
        </p:nvSpPr>
        <p:spPr>
          <a:xfrm rot="-5400000">
            <a:off x="1071550" y="1224475"/>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2"/>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2"/>
          <p:cNvSpPr txBox="1">
            <a:spLocks noGrp="1"/>
          </p:cNvSpPr>
          <p:nvPr>
            <p:ph type="title"/>
          </p:nvPr>
        </p:nvSpPr>
        <p:spPr>
          <a:xfrm>
            <a:off x="2311800" y="1873325"/>
            <a:ext cx="4520400" cy="74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4000">
                <a:solidFill>
                  <a:srgbClr val="FFFFFF"/>
                </a:solidFill>
                <a:latin typeface="DM Serif Display"/>
                <a:ea typeface="DM Serif Display"/>
                <a:cs typeface="DM Serif Display"/>
                <a:sym typeface="DM Serif Display"/>
              </a:rPr>
              <a:t>Any Questions?</a:t>
            </a:r>
            <a:endParaRPr sz="4000">
              <a:solidFill>
                <a:srgbClr val="DE4B51"/>
              </a:solidFill>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3" name="Google Shape;93;p17"/>
          <p:cNvSpPr txBox="1">
            <a:spLocks noGrp="1"/>
          </p:cNvSpPr>
          <p:nvPr>
            <p:ph type="ctrTitle"/>
          </p:nvPr>
        </p:nvSpPr>
        <p:spPr>
          <a:xfrm>
            <a:off x="217680" y="218923"/>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US" sz="3300" dirty="0">
                <a:solidFill>
                  <a:srgbClr val="101820"/>
                </a:solidFill>
                <a:latin typeface="DM Serif Display"/>
                <a:ea typeface="DM Serif Display"/>
                <a:cs typeface="DM Serif Display"/>
                <a:sym typeface="DM Serif Display"/>
              </a:rPr>
              <a:t>Course Structure</a:t>
            </a: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dirty="0">
              <a:solidFill>
                <a:srgbClr val="101820"/>
              </a:solidFill>
              <a:latin typeface="DM Serif Display"/>
              <a:ea typeface="DM Serif Display"/>
              <a:cs typeface="DM Serif Display"/>
              <a:sym typeface="DM Serif Display"/>
            </a:endParaRPr>
          </a:p>
        </p:txBody>
      </p:sp>
      <p:sp>
        <p:nvSpPr>
          <p:cNvPr id="2" name="Google Shape;92;p17">
            <a:extLst>
              <a:ext uri="{FF2B5EF4-FFF2-40B4-BE49-F238E27FC236}">
                <a16:creationId xmlns:a16="http://schemas.microsoft.com/office/drawing/2014/main" id="{72AA673B-B784-48A8-1BFF-4FF4BAC7408F}"/>
              </a:ext>
            </a:extLst>
          </p:cNvPr>
          <p:cNvSpPr/>
          <p:nvPr/>
        </p:nvSpPr>
        <p:spPr>
          <a:xfrm>
            <a:off x="217680"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1</a:t>
            </a:r>
            <a:endParaRPr dirty="0"/>
          </a:p>
        </p:txBody>
      </p:sp>
      <p:sp>
        <p:nvSpPr>
          <p:cNvPr id="3" name="Google Shape;92;p17">
            <a:extLst>
              <a:ext uri="{FF2B5EF4-FFF2-40B4-BE49-F238E27FC236}">
                <a16:creationId xmlns:a16="http://schemas.microsoft.com/office/drawing/2014/main" id="{19BF999E-4E26-404D-E1E3-90E2DE1D041D}"/>
              </a:ext>
            </a:extLst>
          </p:cNvPr>
          <p:cNvSpPr/>
          <p:nvPr/>
        </p:nvSpPr>
        <p:spPr>
          <a:xfrm>
            <a:off x="2100236"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2</a:t>
            </a:r>
            <a:endParaRPr dirty="0"/>
          </a:p>
        </p:txBody>
      </p:sp>
      <p:sp>
        <p:nvSpPr>
          <p:cNvPr id="4" name="Google Shape;92;p17">
            <a:extLst>
              <a:ext uri="{FF2B5EF4-FFF2-40B4-BE49-F238E27FC236}">
                <a16:creationId xmlns:a16="http://schemas.microsoft.com/office/drawing/2014/main" id="{6026709E-0285-AA09-18FD-0A53E575D316}"/>
              </a:ext>
            </a:extLst>
          </p:cNvPr>
          <p:cNvSpPr/>
          <p:nvPr/>
        </p:nvSpPr>
        <p:spPr>
          <a:xfrm>
            <a:off x="3982792"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p17">
            <a:extLst>
              <a:ext uri="{FF2B5EF4-FFF2-40B4-BE49-F238E27FC236}">
                <a16:creationId xmlns:a16="http://schemas.microsoft.com/office/drawing/2014/main" id="{BA80314F-CA3B-E080-2058-1D3CBFA60F52}"/>
              </a:ext>
            </a:extLst>
          </p:cNvPr>
          <p:cNvSpPr/>
          <p:nvPr/>
        </p:nvSpPr>
        <p:spPr>
          <a:xfrm>
            <a:off x="5865348"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4</a:t>
            </a:r>
            <a:endParaRPr dirty="0"/>
          </a:p>
        </p:txBody>
      </p:sp>
      <p:sp>
        <p:nvSpPr>
          <p:cNvPr id="6" name="Google Shape;92;p17">
            <a:extLst>
              <a:ext uri="{FF2B5EF4-FFF2-40B4-BE49-F238E27FC236}">
                <a16:creationId xmlns:a16="http://schemas.microsoft.com/office/drawing/2014/main" id="{CC62F03D-20D0-4B4B-02E6-F051E17D74BD}"/>
              </a:ext>
            </a:extLst>
          </p:cNvPr>
          <p:cNvSpPr/>
          <p:nvPr/>
        </p:nvSpPr>
        <p:spPr>
          <a:xfrm>
            <a:off x="7747904"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5</a:t>
            </a:r>
            <a:endParaRPr dirty="0"/>
          </a:p>
        </p:txBody>
      </p:sp>
      <p:sp>
        <p:nvSpPr>
          <p:cNvPr id="8" name="TextBox 7">
            <a:extLst>
              <a:ext uri="{FF2B5EF4-FFF2-40B4-BE49-F238E27FC236}">
                <a16:creationId xmlns:a16="http://schemas.microsoft.com/office/drawing/2014/main" id="{D42556DB-7EFD-51F0-CC2F-A33E0DD84651}"/>
              </a:ext>
            </a:extLst>
          </p:cNvPr>
          <p:cNvSpPr txBox="1"/>
          <p:nvPr/>
        </p:nvSpPr>
        <p:spPr>
          <a:xfrm>
            <a:off x="4194314" y="2948197"/>
            <a:ext cx="4572000" cy="307777"/>
          </a:xfrm>
          <a:prstGeom prst="rect">
            <a:avLst/>
          </a:prstGeom>
          <a:noFill/>
        </p:spPr>
        <p:txBody>
          <a:bodyPr wrap="square">
            <a:spAutoFit/>
          </a:bodyPr>
          <a:lstStyle/>
          <a:p>
            <a:pPr marL="0" lvl="0" indent="0" algn="l" rtl="0">
              <a:spcBef>
                <a:spcPts val="0"/>
              </a:spcBef>
              <a:spcAft>
                <a:spcPts val="0"/>
              </a:spcAft>
              <a:buNone/>
            </a:pPr>
            <a:r>
              <a:rPr lang="en-US" dirty="0"/>
              <a:t>Phase 3</a:t>
            </a:r>
          </a:p>
        </p:txBody>
      </p:sp>
      <p:sp>
        <p:nvSpPr>
          <p:cNvPr id="10" name="TextBox 9">
            <a:extLst>
              <a:ext uri="{FF2B5EF4-FFF2-40B4-BE49-F238E27FC236}">
                <a16:creationId xmlns:a16="http://schemas.microsoft.com/office/drawing/2014/main" id="{E23BAE06-BC23-91CC-2542-6ECDF2A31566}"/>
              </a:ext>
            </a:extLst>
          </p:cNvPr>
          <p:cNvSpPr txBox="1"/>
          <p:nvPr/>
        </p:nvSpPr>
        <p:spPr>
          <a:xfrm>
            <a:off x="39965" y="3806582"/>
            <a:ext cx="1585362" cy="830997"/>
          </a:xfrm>
          <a:prstGeom prst="rect">
            <a:avLst/>
          </a:prstGeom>
          <a:noFill/>
        </p:spPr>
        <p:txBody>
          <a:bodyPr wrap="square">
            <a:spAutoFit/>
          </a:bodyPr>
          <a:lstStyle/>
          <a:p>
            <a:pPr marL="0" lvl="0" indent="0" algn="ctr" rtl="0">
              <a:spcBef>
                <a:spcPts val="0"/>
              </a:spcBef>
              <a:spcAft>
                <a:spcPts val="0"/>
              </a:spcAft>
              <a:buNone/>
            </a:pPr>
            <a:r>
              <a:rPr lang="en-US" sz="1200" b="1"/>
              <a:t>Data Acquisition, Manipulation</a:t>
            </a:r>
          </a:p>
          <a:p>
            <a:pPr marL="0" lvl="0" indent="0" algn="ctr" rtl="0">
              <a:spcBef>
                <a:spcPts val="0"/>
              </a:spcBef>
              <a:spcAft>
                <a:spcPts val="0"/>
              </a:spcAft>
              <a:buNone/>
            </a:pPr>
            <a:r>
              <a:rPr lang="en-US" sz="1200" b="1"/>
              <a:t>And</a:t>
            </a:r>
          </a:p>
          <a:p>
            <a:pPr marL="0" lvl="0" indent="0" algn="ctr" rtl="0">
              <a:spcBef>
                <a:spcPts val="0"/>
              </a:spcBef>
              <a:spcAft>
                <a:spcPts val="0"/>
              </a:spcAft>
              <a:buNone/>
            </a:pPr>
            <a:r>
              <a:rPr lang="en-US" sz="1200" b="1"/>
              <a:t>Visualization</a:t>
            </a:r>
            <a:endParaRPr lang="en-US" sz="1200" b="1" dirty="0"/>
          </a:p>
        </p:txBody>
      </p:sp>
      <p:sp>
        <p:nvSpPr>
          <p:cNvPr id="11" name="TextBox 10">
            <a:extLst>
              <a:ext uri="{FF2B5EF4-FFF2-40B4-BE49-F238E27FC236}">
                <a16:creationId xmlns:a16="http://schemas.microsoft.com/office/drawing/2014/main" id="{0FE010B6-DBDE-BA96-4273-7BF9676E549B}"/>
              </a:ext>
            </a:extLst>
          </p:cNvPr>
          <p:cNvSpPr txBox="1"/>
          <p:nvPr/>
        </p:nvSpPr>
        <p:spPr>
          <a:xfrm>
            <a:off x="1867599" y="1731899"/>
            <a:ext cx="1690003" cy="646331"/>
          </a:xfrm>
          <a:prstGeom prst="rect">
            <a:avLst/>
          </a:prstGeom>
          <a:noFill/>
        </p:spPr>
        <p:txBody>
          <a:bodyPr wrap="square">
            <a:spAutoFit/>
          </a:bodyPr>
          <a:lstStyle/>
          <a:p>
            <a:pPr marL="0" lvl="0" indent="0" algn="ctr" rtl="0">
              <a:spcBef>
                <a:spcPts val="0"/>
              </a:spcBef>
              <a:spcAft>
                <a:spcPts val="0"/>
              </a:spcAft>
              <a:buNone/>
            </a:pPr>
            <a:r>
              <a:rPr lang="en-US" sz="1200" b="1" dirty="0"/>
              <a:t>Statistical Inference</a:t>
            </a:r>
          </a:p>
          <a:p>
            <a:pPr marL="0" lvl="0" indent="0" algn="ctr" rtl="0">
              <a:spcBef>
                <a:spcPts val="0"/>
              </a:spcBef>
              <a:spcAft>
                <a:spcPts val="0"/>
              </a:spcAft>
              <a:buNone/>
            </a:pPr>
            <a:r>
              <a:rPr lang="en-US" sz="1200" b="1" dirty="0"/>
              <a:t>and</a:t>
            </a:r>
          </a:p>
          <a:p>
            <a:pPr marL="0" lvl="0" indent="0" algn="ctr" rtl="0">
              <a:spcBef>
                <a:spcPts val="0"/>
              </a:spcBef>
              <a:spcAft>
                <a:spcPts val="0"/>
              </a:spcAft>
              <a:buNone/>
            </a:pPr>
            <a:r>
              <a:rPr lang="en-US" sz="1200" b="1" dirty="0"/>
              <a:t> Linear Regression</a:t>
            </a:r>
          </a:p>
        </p:txBody>
      </p:sp>
      <p:sp>
        <p:nvSpPr>
          <p:cNvPr id="13" name="TextBox 12">
            <a:extLst>
              <a:ext uri="{FF2B5EF4-FFF2-40B4-BE49-F238E27FC236}">
                <a16:creationId xmlns:a16="http://schemas.microsoft.com/office/drawing/2014/main" id="{3AA34184-F40C-5E8E-0F4B-6E47414B5AF0}"/>
              </a:ext>
            </a:extLst>
          </p:cNvPr>
          <p:cNvSpPr txBox="1"/>
          <p:nvPr/>
        </p:nvSpPr>
        <p:spPr>
          <a:xfrm>
            <a:off x="3585333" y="3853838"/>
            <a:ext cx="2068495" cy="1015663"/>
          </a:xfrm>
          <a:prstGeom prst="rect">
            <a:avLst/>
          </a:prstGeom>
          <a:noFill/>
        </p:spPr>
        <p:txBody>
          <a:bodyPr wrap="square">
            <a:spAutoFit/>
          </a:bodyPr>
          <a:lstStyle/>
          <a:p>
            <a:pPr marL="0" lvl="0" indent="0" algn="ctr" rtl="0">
              <a:spcBef>
                <a:spcPts val="0"/>
              </a:spcBef>
              <a:spcAft>
                <a:spcPts val="0"/>
              </a:spcAft>
              <a:buNone/>
            </a:pPr>
            <a:r>
              <a:rPr lang="en-US" sz="1200" b="1" dirty="0"/>
              <a:t>Supervised Machine Learning:</a:t>
            </a:r>
          </a:p>
          <a:p>
            <a:pPr marL="0" lvl="0" indent="0" algn="ctr" rtl="0">
              <a:spcBef>
                <a:spcPts val="0"/>
              </a:spcBef>
              <a:spcAft>
                <a:spcPts val="0"/>
              </a:spcAft>
              <a:buNone/>
            </a:pPr>
            <a:r>
              <a:rPr lang="en-US" sz="1200" b="1" dirty="0"/>
              <a:t>General Principles</a:t>
            </a:r>
          </a:p>
          <a:p>
            <a:pPr marL="0" lvl="0" indent="0" algn="ctr" rtl="0">
              <a:spcBef>
                <a:spcPts val="0"/>
              </a:spcBef>
              <a:spcAft>
                <a:spcPts val="0"/>
              </a:spcAft>
              <a:buNone/>
            </a:pPr>
            <a:r>
              <a:rPr lang="en-US" sz="1200" b="1" dirty="0"/>
              <a:t>and</a:t>
            </a:r>
          </a:p>
          <a:p>
            <a:pPr marL="0" lvl="0" indent="0" algn="ctr" rtl="0">
              <a:spcBef>
                <a:spcPts val="0"/>
              </a:spcBef>
              <a:spcAft>
                <a:spcPts val="0"/>
              </a:spcAft>
              <a:buNone/>
            </a:pPr>
            <a:r>
              <a:rPr lang="en-US" sz="1200" b="1" dirty="0"/>
              <a:t>Regression/Classification</a:t>
            </a:r>
          </a:p>
        </p:txBody>
      </p:sp>
      <p:sp>
        <p:nvSpPr>
          <p:cNvPr id="14" name="TextBox 13">
            <a:extLst>
              <a:ext uri="{FF2B5EF4-FFF2-40B4-BE49-F238E27FC236}">
                <a16:creationId xmlns:a16="http://schemas.microsoft.com/office/drawing/2014/main" id="{C3C533A6-E731-283F-2A3B-28C106BE4057}"/>
              </a:ext>
            </a:extLst>
          </p:cNvPr>
          <p:cNvSpPr txBox="1"/>
          <p:nvPr/>
        </p:nvSpPr>
        <p:spPr>
          <a:xfrm>
            <a:off x="5260127" y="1273897"/>
            <a:ext cx="2299772" cy="1015663"/>
          </a:xfrm>
          <a:prstGeom prst="rect">
            <a:avLst/>
          </a:prstGeom>
          <a:noFill/>
        </p:spPr>
        <p:txBody>
          <a:bodyPr wrap="square">
            <a:spAutoFit/>
          </a:bodyPr>
          <a:lstStyle/>
          <a:p>
            <a:pPr marL="0" lvl="0" indent="0" algn="ctr" rtl="0">
              <a:spcBef>
                <a:spcPts val="0"/>
              </a:spcBef>
              <a:spcAft>
                <a:spcPts val="0"/>
              </a:spcAft>
              <a:buNone/>
            </a:pPr>
            <a:r>
              <a:rPr lang="en-US" sz="1200" b="1" dirty="0"/>
              <a:t>Unsupervised Machine Learning + Special Topics</a:t>
            </a:r>
          </a:p>
          <a:p>
            <a:pPr marL="171450" lvl="0" indent="-171450" algn="ctr" rtl="0">
              <a:spcBef>
                <a:spcPts val="0"/>
              </a:spcBef>
              <a:spcAft>
                <a:spcPts val="0"/>
              </a:spcAft>
              <a:buFontTx/>
              <a:buChar char="-"/>
            </a:pPr>
            <a:r>
              <a:rPr lang="en-US" sz="1200" b="1" dirty="0"/>
              <a:t>NLP</a:t>
            </a:r>
          </a:p>
          <a:p>
            <a:pPr marL="171450" lvl="0" indent="-171450" algn="ctr" rtl="0">
              <a:spcBef>
                <a:spcPts val="0"/>
              </a:spcBef>
              <a:spcAft>
                <a:spcPts val="0"/>
              </a:spcAft>
              <a:buFontTx/>
              <a:buChar char="-"/>
            </a:pPr>
            <a:r>
              <a:rPr lang="en-US" sz="1200" b="1" dirty="0"/>
              <a:t>Time Series</a:t>
            </a:r>
          </a:p>
          <a:p>
            <a:pPr marL="171450" lvl="0" indent="-171450" algn="ctr" rtl="0">
              <a:spcBef>
                <a:spcPts val="0"/>
              </a:spcBef>
              <a:spcAft>
                <a:spcPts val="0"/>
              </a:spcAft>
              <a:buFontTx/>
              <a:buChar char="-"/>
            </a:pPr>
            <a:r>
              <a:rPr lang="en-US" sz="1200" b="1" dirty="0"/>
              <a:t>Neural Networks</a:t>
            </a:r>
          </a:p>
        </p:txBody>
      </p:sp>
      <p:sp>
        <p:nvSpPr>
          <p:cNvPr id="15" name="TextBox 14">
            <a:extLst>
              <a:ext uri="{FF2B5EF4-FFF2-40B4-BE49-F238E27FC236}">
                <a16:creationId xmlns:a16="http://schemas.microsoft.com/office/drawing/2014/main" id="{51389D68-39FD-1D55-3245-6F395E6BF3B1}"/>
              </a:ext>
            </a:extLst>
          </p:cNvPr>
          <p:cNvSpPr txBox="1"/>
          <p:nvPr/>
        </p:nvSpPr>
        <p:spPr>
          <a:xfrm>
            <a:off x="7328622" y="3853838"/>
            <a:ext cx="2068495" cy="276999"/>
          </a:xfrm>
          <a:prstGeom prst="rect">
            <a:avLst/>
          </a:prstGeom>
          <a:noFill/>
        </p:spPr>
        <p:txBody>
          <a:bodyPr wrap="square">
            <a:spAutoFit/>
          </a:bodyPr>
          <a:lstStyle/>
          <a:p>
            <a:pPr marL="0" lvl="0" indent="0" algn="ctr" rtl="0">
              <a:spcBef>
                <a:spcPts val="0"/>
              </a:spcBef>
              <a:spcAft>
                <a:spcPts val="0"/>
              </a:spcAft>
              <a:buNone/>
            </a:pPr>
            <a:r>
              <a:rPr lang="en-US" sz="1200" b="1" dirty="0"/>
              <a:t>Capstone Project</a:t>
            </a:r>
          </a:p>
        </p:txBody>
      </p:sp>
      <p:sp>
        <p:nvSpPr>
          <p:cNvPr id="16" name="Arrow: Right 15">
            <a:extLst>
              <a:ext uri="{FF2B5EF4-FFF2-40B4-BE49-F238E27FC236}">
                <a16:creationId xmlns:a16="http://schemas.microsoft.com/office/drawing/2014/main" id="{4CE18753-DD1B-DE5C-F55C-4B50901BBC86}"/>
              </a:ext>
            </a:extLst>
          </p:cNvPr>
          <p:cNvSpPr/>
          <p:nvPr/>
        </p:nvSpPr>
        <p:spPr>
          <a:xfrm>
            <a:off x="1539025" y="3013656"/>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C10ED84-5EA2-6F77-3C9B-B12CF831DDC0}"/>
              </a:ext>
            </a:extLst>
          </p:cNvPr>
          <p:cNvSpPr/>
          <p:nvPr/>
        </p:nvSpPr>
        <p:spPr>
          <a:xfrm>
            <a:off x="3401633" y="3013656"/>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F8E12C2-457F-77F2-D7EF-FA1DE5E126D4}"/>
              </a:ext>
            </a:extLst>
          </p:cNvPr>
          <p:cNvSpPr/>
          <p:nvPr/>
        </p:nvSpPr>
        <p:spPr>
          <a:xfrm>
            <a:off x="5284189" y="3004101"/>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808BC1B-95B0-7E0B-F086-16F18CB25621}"/>
              </a:ext>
            </a:extLst>
          </p:cNvPr>
          <p:cNvSpPr/>
          <p:nvPr/>
        </p:nvSpPr>
        <p:spPr>
          <a:xfrm>
            <a:off x="7166745" y="2995279"/>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82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l="15375" r="7707"/>
          <a:stretch/>
        </p:blipFill>
        <p:spPr>
          <a:xfrm>
            <a:off x="3208000" y="0"/>
            <a:ext cx="5935800" cy="5143500"/>
          </a:xfrm>
          <a:prstGeom prst="roundRect">
            <a:avLst>
              <a:gd name="adj" fmla="val 0"/>
            </a:avLst>
          </a:prstGeom>
          <a:noFill/>
          <a:ln>
            <a:noFill/>
          </a:ln>
        </p:spPr>
      </p:pic>
      <p:sp>
        <p:nvSpPr>
          <p:cNvPr id="92" name="Google Shape;92;p17"/>
          <p:cNvSpPr/>
          <p:nvPr/>
        </p:nvSpPr>
        <p:spPr>
          <a:xfrm>
            <a:off x="2783600" y="2648100"/>
            <a:ext cx="2007300" cy="2007000"/>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p:nvPr>
        </p:nvSpPr>
        <p:spPr>
          <a:xfrm>
            <a:off x="280850" y="1125300"/>
            <a:ext cx="2877600" cy="280275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300" dirty="0">
                <a:solidFill>
                  <a:srgbClr val="101820"/>
                </a:solidFill>
                <a:latin typeface="DM Serif Display"/>
                <a:ea typeface="DM Serif Display"/>
                <a:cs typeface="DM Serif Display"/>
                <a:sym typeface="DM Serif Display"/>
              </a:rPr>
              <a:t>Day-to-Day Expectations:</a:t>
            </a:r>
            <a:br>
              <a:rPr lang="en" sz="3300" dirty="0">
                <a:solidFill>
                  <a:srgbClr val="101820"/>
                </a:solidFill>
                <a:latin typeface="DM Serif Display"/>
                <a:ea typeface="DM Serif Display"/>
                <a:cs typeface="DM Serif Display"/>
                <a:sym typeface="DM Serif Display"/>
              </a:rPr>
            </a:br>
            <a:r>
              <a:rPr lang="en" sz="3300" dirty="0">
                <a:solidFill>
                  <a:srgbClr val="101820"/>
                </a:solidFill>
                <a:latin typeface="DM Serif Display"/>
                <a:ea typeface="DM Serif Display"/>
                <a:cs typeface="DM Serif Display"/>
                <a:sym typeface="DM Serif Display"/>
              </a:rPr>
              <a:t>The Anatomy of a Phase</a:t>
            </a: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dirty="0">
              <a:solidFill>
                <a:srgbClr val="101820"/>
              </a:solidFill>
              <a:latin typeface="DM Serif Display"/>
              <a:ea typeface="DM Serif Display"/>
              <a:cs typeface="DM Serif Display"/>
              <a:sym typeface="DM Serif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“The Normal Weeks”</a:t>
            </a:r>
            <a:endParaRPr sz="1700">
              <a:solidFill>
                <a:srgbClr val="101820"/>
              </a:solidFill>
              <a:latin typeface="Fira Sans"/>
              <a:ea typeface="Fira Sans"/>
              <a:cs typeface="Fira Sans"/>
              <a:sym typeface="Fira Sans"/>
            </a:endParaRPr>
          </a:p>
        </p:txBody>
      </p:sp>
      <p:pic>
        <p:nvPicPr>
          <p:cNvPr id="4" name="Picture 3">
            <a:extLst>
              <a:ext uri="{FF2B5EF4-FFF2-40B4-BE49-F238E27FC236}">
                <a16:creationId xmlns:a16="http://schemas.microsoft.com/office/drawing/2014/main" id="{BBA78FE7-E961-AA75-2E3E-91539ABF0C9C}"/>
              </a:ext>
            </a:extLst>
          </p:cNvPr>
          <p:cNvPicPr>
            <a:picLocks noChangeAspect="1"/>
          </p:cNvPicPr>
          <p:nvPr/>
        </p:nvPicPr>
        <p:blipFill rotWithShape="1">
          <a:blip r:embed="rId4"/>
          <a:srcRect l="19143" t="30669" r="27203" b="19520"/>
          <a:stretch/>
        </p:blipFill>
        <p:spPr>
          <a:xfrm>
            <a:off x="2911212" y="1250605"/>
            <a:ext cx="5903274" cy="36535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72649" y="138436"/>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5" y="1954900"/>
            <a:ext cx="1544646"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“Check-in/ Stand ups”</a:t>
            </a:r>
            <a:endParaRPr sz="1700" dirty="0">
              <a:solidFill>
                <a:srgbClr val="101820"/>
              </a:solidFill>
              <a:latin typeface="Fira Sans"/>
              <a:ea typeface="Fira Sans"/>
              <a:cs typeface="Fira Sans"/>
              <a:sym typeface="Fira Sans"/>
            </a:endParaRPr>
          </a:p>
        </p:txBody>
      </p:sp>
      <p:pic>
        <p:nvPicPr>
          <p:cNvPr id="2" name="Picture 1">
            <a:extLst>
              <a:ext uri="{FF2B5EF4-FFF2-40B4-BE49-F238E27FC236}">
                <a16:creationId xmlns:a16="http://schemas.microsoft.com/office/drawing/2014/main" id="{67409015-9368-2E0D-4B82-96E7C36A945E}"/>
              </a:ext>
            </a:extLst>
          </p:cNvPr>
          <p:cNvPicPr>
            <a:picLocks noChangeAspect="1"/>
          </p:cNvPicPr>
          <p:nvPr/>
        </p:nvPicPr>
        <p:blipFill rotWithShape="1">
          <a:blip r:embed="rId4"/>
          <a:srcRect l="19143" t="30669" r="27203" b="19520"/>
          <a:stretch/>
        </p:blipFill>
        <p:spPr>
          <a:xfrm>
            <a:off x="2662354" y="1178010"/>
            <a:ext cx="6079238" cy="3762475"/>
          </a:xfrm>
          <a:prstGeom prst="rect">
            <a:avLst/>
          </a:prstGeom>
        </p:spPr>
      </p:pic>
      <p:sp>
        <p:nvSpPr>
          <p:cNvPr id="4" name="Rectangle 3">
            <a:extLst>
              <a:ext uri="{FF2B5EF4-FFF2-40B4-BE49-F238E27FC236}">
                <a16:creationId xmlns:a16="http://schemas.microsoft.com/office/drawing/2014/main" id="{B0286DE2-DEBA-4A06-9A34-0FEFC02B7AD0}"/>
              </a:ext>
            </a:extLst>
          </p:cNvPr>
          <p:cNvSpPr/>
          <p:nvPr/>
        </p:nvSpPr>
        <p:spPr>
          <a:xfrm>
            <a:off x="5198134" y="1228186"/>
            <a:ext cx="1307206" cy="2454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575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sp>
        <p:nvSpPr>
          <p:cNvPr id="118" name="Google Shape;118;p20"/>
          <p:cNvSpPr/>
          <p:nvPr/>
        </p:nvSpPr>
        <p:spPr>
          <a:xfrm flipH="1">
            <a:off x="3299125" y="1828"/>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We will check in and check out every day.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b="1" dirty="0">
                <a:solidFill>
                  <a:srgbClr val="FFFFFF"/>
                </a:solidFill>
                <a:latin typeface="Fira Sans"/>
                <a:ea typeface="Fira Sans"/>
                <a:cs typeface="Fira Sans"/>
                <a:sym typeface="Fira Sans"/>
              </a:rPr>
              <a:t>We take attendance! </a:t>
            </a:r>
            <a:r>
              <a:rPr lang="en" sz="1600" dirty="0">
                <a:solidFill>
                  <a:srgbClr val="FFFFFF"/>
                </a:solidFill>
                <a:latin typeface="Fira Sans"/>
                <a:ea typeface="Fira Sans"/>
                <a:cs typeface="Fira Sans"/>
                <a:sym typeface="Fira Sans"/>
              </a:rPr>
              <a:t>(refer to attendance policy)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Stand ups will include:</a:t>
            </a:r>
          </a:p>
          <a:p>
            <a:pPr marL="457200" lvl="0" indent="-330200" algn="l" rtl="0">
              <a:lnSpc>
                <a:spcPct val="110000"/>
              </a:lnSpc>
              <a:spcBef>
                <a:spcPts val="1000"/>
              </a:spcBef>
              <a:spcAft>
                <a:spcPts val="0"/>
              </a:spcAft>
              <a:buClr>
                <a:srgbClr val="FFFFFF"/>
              </a:buClr>
              <a:buSzPts val="1600"/>
              <a:buFont typeface="Fira Sans"/>
              <a:buChar char="●"/>
            </a:pPr>
            <a:r>
              <a:rPr lang="en-US" sz="1600" dirty="0">
                <a:solidFill>
                  <a:srgbClr val="FFFFFF"/>
                </a:solidFill>
                <a:latin typeface="Fira Sans"/>
                <a:ea typeface="Fira Sans"/>
                <a:cs typeface="Fira Sans"/>
                <a:sym typeface="Fira Sans"/>
              </a:rPr>
              <a:t>Attendance </a:t>
            </a:r>
          </a:p>
          <a:p>
            <a:pPr marL="457200" lvl="0" indent="-330200" algn="l" rtl="0">
              <a:lnSpc>
                <a:spcPct val="110000"/>
              </a:lnSpc>
              <a:spcBef>
                <a:spcPts val="1000"/>
              </a:spcBef>
              <a:spcAft>
                <a:spcPts val="0"/>
              </a:spcAft>
              <a:buClr>
                <a:srgbClr val="FFFFFF"/>
              </a:buClr>
              <a:buSzPts val="1600"/>
              <a:buFont typeface="Fira Sans"/>
              <a:buChar char="●"/>
            </a:pPr>
            <a:r>
              <a:rPr lang="en" sz="1600" dirty="0">
                <a:solidFill>
                  <a:srgbClr val="FFFFFF"/>
                </a:solidFill>
                <a:latin typeface="Fira Sans"/>
                <a:ea typeface="Fira Sans"/>
                <a:cs typeface="Fira Sans"/>
                <a:sym typeface="Fira Sans"/>
              </a:rPr>
              <a:t>Communicating events and deadlines</a:t>
            </a:r>
            <a:endParaRPr sz="1600" dirty="0">
              <a:solidFill>
                <a:srgbClr val="FFFFFF"/>
              </a:solidFill>
              <a:latin typeface="Fira Sans"/>
              <a:ea typeface="Fira Sans"/>
              <a:cs typeface="Fira Sans"/>
              <a:sym typeface="Fira Sans"/>
            </a:endParaRPr>
          </a:p>
        </p:txBody>
      </p:sp>
      <p:sp>
        <p:nvSpPr>
          <p:cNvPr id="120" name="Google Shape;120;p20"/>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solidFill>
                  <a:srgbClr val="101820"/>
                </a:solidFill>
                <a:latin typeface="DM Serif Display"/>
                <a:ea typeface="DM Serif Display"/>
                <a:cs typeface="DM Serif Display"/>
                <a:sym typeface="DM Serif Display"/>
              </a:rPr>
              <a:t>Stand Ups </a:t>
            </a:r>
            <a:endParaRPr dirty="0">
              <a:solidFill>
                <a:srgbClr val="101820"/>
              </a:solidFill>
              <a:latin typeface="DM Serif Display"/>
              <a:ea typeface="DM Serif Display"/>
              <a:cs typeface="DM Serif Display"/>
              <a:sym typeface="DM Serif Display"/>
            </a:endParaRPr>
          </a:p>
        </p:txBody>
      </p:sp>
      <p:pic>
        <p:nvPicPr>
          <p:cNvPr id="121" name="Google Shape;121;p20"/>
          <p:cNvPicPr preferRelativeResize="0"/>
          <p:nvPr/>
        </p:nvPicPr>
        <p:blipFill rotWithShape="1">
          <a:blip r:embed="rId3">
            <a:alphaModFix/>
          </a:blip>
          <a:srcRect t="19" b="19"/>
          <a:stretch/>
        </p:blipFill>
        <p:spPr>
          <a:xfrm>
            <a:off x="1297849" y="2066625"/>
            <a:ext cx="2301000" cy="2300100"/>
          </a:xfrm>
          <a:prstGeom prst="roundRect">
            <a:avLst>
              <a:gd name="adj" fmla="val 12090"/>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72649" y="138436"/>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4" y="1954900"/>
            <a:ext cx="1666995"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“Check out / Stand downs”</a:t>
            </a:r>
            <a:endParaRPr sz="1700" dirty="0">
              <a:solidFill>
                <a:srgbClr val="101820"/>
              </a:solidFill>
              <a:latin typeface="Fira Sans"/>
              <a:ea typeface="Fira Sans"/>
              <a:cs typeface="Fira Sans"/>
              <a:sym typeface="Fira Sans"/>
            </a:endParaRPr>
          </a:p>
        </p:txBody>
      </p:sp>
      <p:pic>
        <p:nvPicPr>
          <p:cNvPr id="2" name="Picture 1">
            <a:extLst>
              <a:ext uri="{FF2B5EF4-FFF2-40B4-BE49-F238E27FC236}">
                <a16:creationId xmlns:a16="http://schemas.microsoft.com/office/drawing/2014/main" id="{DDA6AF75-F4E3-F4FA-0430-387707D0DB31}"/>
              </a:ext>
            </a:extLst>
          </p:cNvPr>
          <p:cNvPicPr>
            <a:picLocks noChangeAspect="1"/>
          </p:cNvPicPr>
          <p:nvPr/>
        </p:nvPicPr>
        <p:blipFill rotWithShape="1">
          <a:blip r:embed="rId4"/>
          <a:srcRect l="19143" t="30669" r="27203" b="19520"/>
          <a:stretch/>
        </p:blipFill>
        <p:spPr>
          <a:xfrm>
            <a:off x="2911212" y="1250605"/>
            <a:ext cx="5903274" cy="3653570"/>
          </a:xfrm>
          <a:prstGeom prst="rect">
            <a:avLst/>
          </a:prstGeom>
        </p:spPr>
      </p:pic>
      <p:sp>
        <p:nvSpPr>
          <p:cNvPr id="4" name="Rectangle 3">
            <a:extLst>
              <a:ext uri="{FF2B5EF4-FFF2-40B4-BE49-F238E27FC236}">
                <a16:creationId xmlns:a16="http://schemas.microsoft.com/office/drawing/2014/main" id="{B0286DE2-DEBA-4A06-9A34-0FEFC02B7AD0}"/>
              </a:ext>
            </a:extLst>
          </p:cNvPr>
          <p:cNvSpPr/>
          <p:nvPr/>
        </p:nvSpPr>
        <p:spPr>
          <a:xfrm>
            <a:off x="4314366" y="4414147"/>
            <a:ext cx="1307206" cy="245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310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1062</TotalTime>
  <Words>1981</Words>
  <Application>Microsoft Office PowerPoint</Application>
  <PresentationFormat>On-screen Show (16:9)</PresentationFormat>
  <Paragraphs>219</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Roboto</vt:lpstr>
      <vt:lpstr>DM Serif Display</vt:lpstr>
      <vt:lpstr>Karla</vt:lpstr>
      <vt:lpstr>Fira Sans Medium</vt:lpstr>
      <vt:lpstr>DM Serif Text</vt:lpstr>
      <vt:lpstr>Fira Sans</vt:lpstr>
      <vt:lpstr>Arial</vt:lpstr>
      <vt:lpstr>Fira Sans SemiBold</vt:lpstr>
      <vt:lpstr>Simple Light</vt:lpstr>
      <vt:lpstr>PowerPoint Presentation</vt:lpstr>
      <vt:lpstr>Agenda</vt:lpstr>
      <vt:lpstr>Your DS Squad </vt:lpstr>
      <vt:lpstr>Course Structure  </vt:lpstr>
      <vt:lpstr>Day-to-Day Expectations: The Anatomy of a Phase  </vt:lpstr>
      <vt:lpstr>PowerPoint Presentation</vt:lpstr>
      <vt:lpstr>PowerPoint Presentation</vt:lpstr>
      <vt:lpstr>Stand Ups </vt:lpstr>
      <vt:lpstr>PowerPoint Presentation</vt:lpstr>
      <vt:lpstr>Stand Downs </vt:lpstr>
      <vt:lpstr>PowerPoint Presentation</vt:lpstr>
      <vt:lpstr>Lectures</vt:lpstr>
      <vt:lpstr>Cohort Git Repository</vt:lpstr>
      <vt:lpstr>PowerPoint Presentation</vt:lpstr>
      <vt:lpstr>Canvas Time</vt:lpstr>
      <vt:lpstr>Lesson Priorities </vt:lpstr>
      <vt:lpstr>Program Tools  </vt:lpstr>
      <vt:lpstr>Canvas</vt:lpstr>
      <vt:lpstr>PowerPoint Presentation</vt:lpstr>
      <vt:lpstr>PowerPoint Presentation</vt:lpstr>
      <vt:lpstr>Accessing Labs</vt:lpstr>
      <vt:lpstr>Saturn Cloud</vt:lpstr>
      <vt:lpstr>Lessons</vt:lpstr>
      <vt:lpstr>Assessment Details  </vt:lpstr>
      <vt:lpstr>PowerPoint Presentation</vt:lpstr>
      <vt:lpstr>Blog Posts</vt:lpstr>
      <vt:lpstr>That’s right - first blog post is due next week!</vt:lpstr>
      <vt:lpstr>PowerPoint Presentation</vt:lpstr>
      <vt:lpstr>Checkpoints</vt:lpstr>
      <vt:lpstr>PowerPoint Presentation</vt:lpstr>
      <vt:lpstr>Code Challenges</vt:lpstr>
      <vt:lpstr>PowerPoint Presentation</vt:lpstr>
      <vt:lpstr>Evaluating Student Progress  </vt:lpstr>
      <vt:lpstr>PowerPoint Presentation</vt:lpstr>
      <vt:lpstr>Projects</vt:lpstr>
      <vt:lpstr>Setting Yourself Up for Success </vt:lpstr>
      <vt:lpstr>PowerPoint Presentation</vt:lpstr>
      <vt:lpstr>Giving Feedback: C - A - S - K</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dc:creator>
  <cp:lastModifiedBy>Praveen Gowtham</cp:lastModifiedBy>
  <cp:revision>41</cp:revision>
  <dcterms:modified xsi:type="dcterms:W3CDTF">2023-04-24T02:19:16Z</dcterms:modified>
</cp:coreProperties>
</file>